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63" r:id="rId3"/>
    <p:sldId id="264" r:id="rId4"/>
    <p:sldId id="265" r:id="rId5"/>
    <p:sldId id="270" r:id="rId6"/>
    <p:sldId id="266" r:id="rId7"/>
    <p:sldId id="267" r:id="rId8"/>
    <p:sldId id="273" r:id="rId9"/>
    <p:sldId id="268" r:id="rId10"/>
    <p:sldId id="269" r:id="rId11"/>
    <p:sldId id="286" r:id="rId12"/>
    <p:sldId id="279" r:id="rId13"/>
    <p:sldId id="281" r:id="rId14"/>
    <p:sldId id="274" r:id="rId15"/>
    <p:sldId id="287" r:id="rId16"/>
    <p:sldId id="297" r:id="rId17"/>
    <p:sldId id="296" r:id="rId18"/>
    <p:sldId id="298" r:id="rId19"/>
    <p:sldId id="301" r:id="rId20"/>
    <p:sldId id="299" r:id="rId21"/>
    <p:sldId id="302" r:id="rId22"/>
    <p:sldId id="292" r:id="rId23"/>
    <p:sldId id="315" r:id="rId24"/>
    <p:sldId id="316" r:id="rId25"/>
    <p:sldId id="317" r:id="rId26"/>
    <p:sldId id="328" r:id="rId27"/>
    <p:sldId id="322" r:id="rId28"/>
    <p:sldId id="320" r:id="rId29"/>
    <p:sldId id="327" r:id="rId30"/>
    <p:sldId id="326" r:id="rId31"/>
    <p:sldId id="321" r:id="rId32"/>
    <p:sldId id="325" r:id="rId33"/>
    <p:sldId id="331" r:id="rId34"/>
    <p:sldId id="329" r:id="rId35"/>
    <p:sldId id="330" r:id="rId3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Ênfas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Estilo Claro 1 - Ênfas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025E2-298A-4FCC-AD03-944306344739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CC486-59F5-4F62-922E-04D600F9273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087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CC486-59F5-4F62-922E-04D600F9273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81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4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9299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01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874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44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3584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654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896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10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60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561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EDDAD-A3B2-4D65-9CE1-882B0EFE9618}" type="datetimeFigureOut">
              <a:rPr lang="pt-BR" smtClean="0"/>
              <a:t>07/08/2014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AB3D4-FCE4-4AA0-BD32-A409972DC7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0459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rmAutofit/>
          </a:bodyPr>
          <a:lstStyle/>
          <a:p>
            <a:r>
              <a:rPr lang="pt-BR" b="1" dirty="0" smtClean="0"/>
              <a:t>Teoria Crítica e Direito</a:t>
            </a:r>
            <a:br>
              <a:rPr lang="pt-BR" b="1" dirty="0" smtClean="0"/>
            </a:br>
            <a:r>
              <a:rPr lang="pt-BR" sz="3600" b="1" dirty="0" smtClean="0"/>
              <a:t>(Aula 2)</a:t>
            </a:r>
            <a:endParaRPr lang="pt-BR" sz="3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3789040"/>
            <a:ext cx="6400800" cy="1752600"/>
          </a:xfrm>
        </p:spPr>
        <p:txBody>
          <a:bodyPr>
            <a:normAutofit/>
          </a:bodyPr>
          <a:lstStyle/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rgbClr val="FF0000"/>
                </a:solidFill>
              </a:rPr>
              <a:t>Mariana Pimentel marianafisch@gmail.com</a:t>
            </a:r>
          </a:p>
          <a:p>
            <a:pPr algn="l"/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123528" y="-387424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dirty="0" smtClean="0">
              <a:solidFill>
                <a:srgbClr val="FF0000"/>
              </a:solidFill>
            </a:endParaRPr>
          </a:p>
          <a:p>
            <a:pPr algn="l"/>
            <a:r>
              <a:rPr lang="pt-BR" dirty="0" smtClean="0">
                <a:solidFill>
                  <a:schemeClr val="tx1"/>
                </a:solidFill>
              </a:rPr>
              <a:t>Escola Judicial – TRT/PB 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8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Habermas e a modernização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Modernização e aumento de complexidade (Sistemas </a:t>
            </a:r>
            <a:r>
              <a:rPr lang="pt-BR" dirty="0"/>
              <a:t>X</a:t>
            </a:r>
            <a:r>
              <a:rPr lang="pt-BR" dirty="0" smtClean="0"/>
              <a:t> mundo da vida)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Reconstrução de pressupostos da comunicação cotidiana que permitem o entendimento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dirty="0"/>
              <a:t>Consenso fático X consenso racional 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60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Ação Comunicativa X Ação Estratégica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pt-BR" altLang="pt-BR" dirty="0"/>
              <a:t>Planos de ação são orientados por interações comunicativas.</a:t>
            </a:r>
          </a:p>
          <a:p>
            <a:pPr>
              <a:lnSpc>
                <a:spcPct val="90000"/>
              </a:lnSpc>
            </a:pPr>
            <a:endParaRPr lang="pt-BR" altLang="pt-BR" dirty="0"/>
          </a:p>
          <a:p>
            <a:pPr>
              <a:lnSpc>
                <a:spcPct val="90000"/>
              </a:lnSpc>
            </a:pPr>
            <a:r>
              <a:rPr lang="pt-BR" altLang="pt-BR" dirty="0"/>
              <a:t>Ação comunicativa – </a:t>
            </a:r>
            <a:r>
              <a:rPr lang="pt-BR" altLang="pt-BR" dirty="0" smtClean="0"/>
              <a:t>entendimento</a:t>
            </a:r>
          </a:p>
          <a:p>
            <a:pPr>
              <a:lnSpc>
                <a:spcPct val="90000"/>
              </a:lnSpc>
            </a:pPr>
            <a:endParaRPr lang="pt-BR" altLang="pt-BR" dirty="0"/>
          </a:p>
          <a:p>
            <a:pPr>
              <a:lnSpc>
                <a:spcPct val="90000"/>
              </a:lnSpc>
            </a:pPr>
            <a:r>
              <a:rPr lang="pt-BR" altLang="pt-BR" dirty="0"/>
              <a:t>Ação estratégica – sucesso (exercer influência sobre o interlocutor)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4631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BR" altLang="pt-BR" b="1" dirty="0" smtClean="0">
                <a:solidFill>
                  <a:srgbClr val="FF0000"/>
                </a:solidFill>
              </a:rPr>
              <a:t>Situação discursiva ideal</a:t>
            </a:r>
            <a:endParaRPr lang="pt-BR" altLang="pt-BR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pt-BR" altLang="pt-BR" dirty="0" smtClean="0"/>
              <a:t>Racionalidade se manifesta nas condições para o acordo.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Orientação para o entendimento (agir comunicativo)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Simetria entre os participantes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Acesso universal (potencial)</a:t>
            </a:r>
          </a:p>
          <a:p>
            <a:pPr algn="just" eaLnBrk="1" hangingPunct="1">
              <a:lnSpc>
                <a:spcPct val="90000"/>
              </a:lnSpc>
            </a:pPr>
            <a:r>
              <a:rPr lang="pt-BR" altLang="pt-BR" dirty="0" smtClean="0"/>
              <a:t>Sinceridade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altLang="pt-BR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altLang="pt-BR" dirty="0" smtClean="0"/>
          </a:p>
          <a:p>
            <a:pPr eaLnBrk="1" hangingPunct="1">
              <a:lnSpc>
                <a:spcPct val="90000"/>
              </a:lnSpc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6811316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b="1" dirty="0" smtClean="0">
                <a:solidFill>
                  <a:srgbClr val="FF0000"/>
                </a:solidFill>
              </a:rPr>
              <a:t>Moral Procedimental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pt-BR" altLang="pt-BR" dirty="0" smtClean="0"/>
              <a:t>O consenso que se alcança através do PROCEDIMENTO (situação discursiva ideal) é RACIONAL</a:t>
            </a:r>
          </a:p>
          <a:p>
            <a:pPr algn="just" eaLnBrk="1" hangingPunct="1"/>
            <a:endParaRPr lang="pt-BR" altLang="pt-BR" dirty="0" smtClean="0"/>
          </a:p>
          <a:p>
            <a:pPr algn="just" eaLnBrk="1" hangingPunct="1"/>
            <a:r>
              <a:rPr lang="pt-BR" altLang="pt-BR" dirty="0" smtClean="0"/>
              <a:t>Deve-se universalizar as condições que permitam a comunicação e a participação</a:t>
            </a:r>
          </a:p>
          <a:p>
            <a:pPr eaLnBrk="1" hangingPunct="1"/>
            <a:endParaRPr lang="pt-BR" altLang="pt-BR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pt-BR" altLang="pt-BR" dirty="0" smtClean="0"/>
          </a:p>
          <a:p>
            <a:pPr eaLnBrk="1" hangingPunct="1">
              <a:buFontTx/>
              <a:buNone/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549537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Estado Democrático de Direito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altLang="pt-BR" dirty="0"/>
          </a:p>
          <a:p>
            <a:pPr algn="just"/>
            <a:r>
              <a:rPr lang="pt-BR" altLang="pt-BR" dirty="0"/>
              <a:t>Direito: </a:t>
            </a:r>
            <a:r>
              <a:rPr lang="pt-BR" altLang="pt-BR" dirty="0" smtClean="0"/>
              <a:t>força </a:t>
            </a:r>
            <a:r>
              <a:rPr lang="pt-BR" altLang="pt-BR" dirty="0"/>
              <a:t>e </a:t>
            </a:r>
            <a:r>
              <a:rPr lang="pt-BR" altLang="pt-BR" dirty="0" smtClean="0"/>
              <a:t>legitimidade</a:t>
            </a:r>
          </a:p>
          <a:p>
            <a:pPr algn="just"/>
            <a:endParaRPr lang="pt-BR" altLang="pt-BR" dirty="0"/>
          </a:p>
          <a:p>
            <a:pPr algn="just"/>
            <a:r>
              <a:rPr lang="pt-BR" altLang="pt-BR" dirty="0" smtClean="0"/>
              <a:t>Pressuposto (Kant): </a:t>
            </a:r>
            <a:r>
              <a:rPr lang="pt-BR" altLang="pt-BR" dirty="0"/>
              <a:t>os destinatários das normas devem ser também os seus autores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7917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Soberania popular e direitos humanos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 smtClean="0"/>
              <a:t>Relação de </a:t>
            </a:r>
            <a:r>
              <a:rPr lang="pt-BR" sz="2800" b="1" dirty="0" smtClean="0"/>
              <a:t>oposição</a:t>
            </a:r>
            <a:r>
              <a:rPr lang="pt-BR" sz="2800" dirty="0" smtClean="0"/>
              <a:t>: </a:t>
            </a:r>
          </a:p>
          <a:p>
            <a:pPr marL="0" indent="0">
              <a:buNone/>
            </a:pPr>
            <a:r>
              <a:rPr lang="pt-BR" sz="2800" dirty="0" smtClean="0"/>
              <a:t>   - Soberania popular (vale o que dispõe o direito positivo de cada Estado) X Direitos humanos </a:t>
            </a:r>
            <a:r>
              <a:rPr lang="pt-BR" sz="2800" dirty="0" smtClean="0"/>
              <a:t>(universais)</a:t>
            </a:r>
            <a:endParaRPr lang="pt-BR" sz="2800" dirty="0" smtClean="0"/>
          </a:p>
          <a:p>
            <a:pPr marL="0" indent="0">
              <a:buNone/>
            </a:pPr>
            <a:r>
              <a:rPr lang="pt-BR" sz="2800" b="1" dirty="0" smtClean="0"/>
              <a:t>X</a:t>
            </a:r>
            <a:endParaRPr lang="pt-BR" sz="2800" b="1" dirty="0"/>
          </a:p>
          <a:p>
            <a:r>
              <a:rPr lang="pt-BR" sz="2800" dirty="0" smtClean="0"/>
              <a:t>Relação de </a:t>
            </a:r>
            <a:r>
              <a:rPr lang="pt-BR" sz="2800" b="1" dirty="0" smtClean="0"/>
              <a:t>complementariedade</a:t>
            </a:r>
            <a:r>
              <a:rPr lang="pt-BR" sz="2800" dirty="0" smtClean="0"/>
              <a:t> (Habermas): </a:t>
            </a:r>
          </a:p>
          <a:p>
            <a:pPr>
              <a:buFontTx/>
              <a:buChar char="-"/>
            </a:pPr>
            <a:r>
              <a:rPr lang="pt-BR" sz="2800" dirty="0" smtClean="0"/>
              <a:t>Só há soberania popular se houver participação de todos em procedimentos de tomada de decisão</a:t>
            </a:r>
          </a:p>
          <a:p>
            <a:pPr>
              <a:buFontTx/>
              <a:buChar char="-"/>
            </a:pPr>
            <a:r>
              <a:rPr lang="pt-BR" sz="2800" dirty="0" err="1" smtClean="0"/>
              <a:t>DHs</a:t>
            </a:r>
            <a:r>
              <a:rPr lang="pt-BR" sz="2800" dirty="0" smtClean="0"/>
              <a:t> institucionalizam </a:t>
            </a:r>
            <a:r>
              <a:rPr lang="pt-BR" sz="2800" dirty="0"/>
              <a:t>as condições comunicativas para a formação de uma vontade política racional</a:t>
            </a:r>
          </a:p>
        </p:txBody>
      </p:sp>
    </p:spTree>
    <p:extLst>
      <p:ext uri="{BB962C8B-B14F-4D97-AF65-F5344CB8AC3E}">
        <p14:creationId xmlns:p14="http://schemas.microsoft.com/office/powerpoint/2010/main" val="1013209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Direitos Humanos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MAS... </a:t>
            </a:r>
            <a:r>
              <a:rPr lang="pt-BR" dirty="0" err="1" smtClean="0"/>
              <a:t>DHs</a:t>
            </a:r>
            <a:r>
              <a:rPr lang="pt-BR" dirty="0" smtClean="0"/>
              <a:t> servem para encobrir desigualdades e exclusões?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Traço detetivesco dos </a:t>
            </a:r>
            <a:r>
              <a:rPr lang="pt-BR" dirty="0" err="1" smtClean="0"/>
              <a:t>DHs</a:t>
            </a:r>
            <a:r>
              <a:rPr lang="pt-BR" dirty="0" smtClean="0"/>
              <a:t>: </a:t>
            </a:r>
            <a:r>
              <a:rPr lang="pt-BR" dirty="0" err="1" smtClean="0"/>
              <a:t>DHs</a:t>
            </a:r>
            <a:r>
              <a:rPr lang="pt-BR" dirty="0" smtClean="0"/>
              <a:t> pretendem garantir espaço a todas as vozes e, por isso, são capazes de detectar exclusões realizadas em seu nome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515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Discursos do ocidente X Discursos asiáticos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Caso da China: deve-se restringir direitos humanos para garantir o desenvolvimento da nação?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Argumentos instrumentais X normativos (ser humano jamais pode ser tratado como instrumento)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6631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Marcelo Neves X Habermas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Pontos centrais do debate :</a:t>
            </a:r>
          </a:p>
          <a:p>
            <a:pPr marL="0" indent="0">
              <a:buNone/>
            </a:pPr>
            <a:r>
              <a:rPr lang="pt-BR" dirty="0" smtClean="0"/>
              <a:t>-  Consenso X dissenso</a:t>
            </a:r>
          </a:p>
          <a:p>
            <a:pPr>
              <a:buFontTx/>
              <a:buChar char="-"/>
            </a:pPr>
            <a:r>
              <a:rPr lang="pt-BR" dirty="0" smtClean="0"/>
              <a:t>Força simbólica de normas constitucionais e dos </a:t>
            </a:r>
            <a:r>
              <a:rPr lang="pt-BR" dirty="0" err="1" smtClean="0"/>
              <a:t>DHs</a:t>
            </a:r>
            <a:r>
              <a:rPr lang="pt-BR" dirty="0" smtClean="0"/>
              <a:t> </a:t>
            </a:r>
          </a:p>
          <a:p>
            <a:pPr>
              <a:buFontTx/>
              <a:buChar char="-"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9922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CF/88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 smtClean="0"/>
              <a:t>Art</a:t>
            </a:r>
            <a:r>
              <a:rPr lang="pt-BR" b="1" dirty="0"/>
              <a:t>. 7º</a:t>
            </a:r>
            <a:r>
              <a:rPr lang="pt-BR" dirty="0"/>
              <a:t> São direitos dos trabalhadores urbanos e rurais, além de outros que visem à melhoria de sua condição social:</a:t>
            </a:r>
          </a:p>
          <a:p>
            <a:pPr marL="0" indent="0" algn="just">
              <a:buNone/>
            </a:pPr>
            <a:r>
              <a:rPr lang="pt-BR" b="1" dirty="0"/>
              <a:t>IV </a:t>
            </a:r>
            <a:r>
              <a:rPr lang="pt-BR" dirty="0"/>
              <a:t>- salário mínimo, fixado em lei, nacionalmente unificado, capaz de atender a suas necessidades vitais básicas e às de sua família com moradia, alimentação, educação, saúde, lazer, vestuário, higiene, transporte e previdência social, com reajustes periódicos que lhe preservem o poder aquisitivo, sendo vedada sua vinculação para qualquer fim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807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Método do 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>
                <a:cs typeface="Times New Roman" pitchFamily="18" charset="0"/>
              </a:rPr>
              <a:t>Método positivista de análise do direito X direito positivo</a:t>
            </a:r>
          </a:p>
          <a:p>
            <a:pPr algn="just"/>
            <a:endParaRPr lang="pt-BR" dirty="0">
              <a:cs typeface="Times New Roman" pitchFamily="18" charset="0"/>
            </a:endParaRPr>
          </a:p>
          <a:p>
            <a:pPr algn="just"/>
            <a:r>
              <a:rPr lang="pt-BR" dirty="0" smtClean="0">
                <a:cs typeface="Times New Roman" pitchFamily="18" charset="0"/>
              </a:rPr>
              <a:t>Método positivista refuta </a:t>
            </a:r>
            <a:r>
              <a:rPr lang="pt-BR" dirty="0">
                <a:cs typeface="Times New Roman" pitchFamily="18" charset="0"/>
              </a:rPr>
              <a:t>a </a:t>
            </a:r>
            <a:r>
              <a:rPr lang="pt-BR" b="1" dirty="0">
                <a:cs typeface="Times New Roman" pitchFamily="18" charset="0"/>
              </a:rPr>
              <a:t>tese da conexão</a:t>
            </a:r>
            <a:r>
              <a:rPr lang="pt-BR" dirty="0">
                <a:cs typeface="Times New Roman" pitchFamily="18" charset="0"/>
              </a:rPr>
              <a:t> entre </a:t>
            </a:r>
            <a:r>
              <a:rPr lang="pt-BR" dirty="0" smtClean="0">
                <a:cs typeface="Times New Roman" pitchFamily="18" charset="0"/>
              </a:rPr>
              <a:t>Direito e Moral</a:t>
            </a:r>
            <a:r>
              <a:rPr lang="pt-BR" dirty="0"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O </a:t>
            </a: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estudo científico do direito, para que seja objetivo, tem de estar separado de valorações morais;</a:t>
            </a:r>
          </a:p>
          <a:p>
            <a:pPr algn="just">
              <a:buFontTx/>
              <a:buNone/>
            </a:pP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 O Problema da legitimidade (justiça) deve ser discutido, mas não pelo cientista do direito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95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Marcelo Neves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Norma programática? Eficácia limitada?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algn="just"/>
            <a:r>
              <a:rPr lang="pt-BR" dirty="0" smtClean="0"/>
              <a:t>Neves:</a:t>
            </a:r>
          </a:p>
          <a:p>
            <a:pPr marL="0" indent="0" algn="just">
              <a:buNone/>
            </a:pPr>
            <a:r>
              <a:rPr lang="pt-BR" dirty="0" smtClean="0"/>
              <a:t>- Desconstitucionalização fática, constitucionalização simbólica</a:t>
            </a:r>
          </a:p>
          <a:p>
            <a:pPr marL="0" indent="0" algn="just">
              <a:buNone/>
            </a:pPr>
            <a:r>
              <a:rPr lang="pt-BR" dirty="0" smtClean="0"/>
              <a:t>- Norma-álibi (para a inação do Estado): </a:t>
            </a:r>
            <a:r>
              <a:rPr lang="pt-BR" dirty="0" err="1" smtClean="0"/>
              <a:t>superexploração</a:t>
            </a:r>
            <a:r>
              <a:rPr lang="pt-BR" dirty="0" smtClean="0"/>
              <a:t> do direito pela política</a:t>
            </a: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780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Força simbólica dos </a:t>
            </a:r>
            <a:r>
              <a:rPr lang="pt-BR" b="1" dirty="0" err="1" smtClean="0">
                <a:solidFill>
                  <a:srgbClr val="FF0000"/>
                </a:solidFill>
              </a:rPr>
              <a:t>DHs</a:t>
            </a:r>
            <a:r>
              <a:rPr lang="pt-BR" dirty="0" smtClean="0">
                <a:solidFill>
                  <a:srgbClr val="FF0000"/>
                </a:solidFill>
              </a:rPr>
              <a:t/>
            </a:r>
            <a:br>
              <a:rPr lang="pt-BR" dirty="0" smtClean="0">
                <a:solidFill>
                  <a:srgbClr val="FF0000"/>
                </a:solidFill>
              </a:rPr>
            </a:b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Ambivalência: ineficácia X construção de direitos</a:t>
            </a:r>
          </a:p>
          <a:p>
            <a:pPr algn="just"/>
            <a:r>
              <a:rPr lang="pt-BR" dirty="0" smtClean="0"/>
              <a:t>Direitos humanos modernos (definição): expectativa normativas de inclusão jurídica de toda e qualquer ser humano na sociedade mundial</a:t>
            </a:r>
            <a:endParaRPr lang="pt-BR" dirty="0"/>
          </a:p>
          <a:p>
            <a:pPr algn="just"/>
            <a:r>
              <a:rPr lang="pt-BR" dirty="0" err="1"/>
              <a:t>DHs</a:t>
            </a:r>
            <a:r>
              <a:rPr lang="pt-BR" dirty="0"/>
              <a:t> existem para garantir o dissenso estrutural </a:t>
            </a:r>
          </a:p>
          <a:p>
            <a:pPr marL="0" indent="0" algn="just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65504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pt-BR" sz="4000" b="1" dirty="0" smtClean="0">
                <a:solidFill>
                  <a:srgbClr val="FF0000"/>
                </a:solidFill>
              </a:rPr>
              <a:t>Crítica ao modelo </a:t>
            </a:r>
            <a:r>
              <a:rPr lang="pt-BR" altLang="pt-BR" sz="4000" b="1" dirty="0" err="1" smtClean="0">
                <a:solidFill>
                  <a:srgbClr val="FF0000"/>
                </a:solidFill>
              </a:rPr>
              <a:t>habermasiano</a:t>
            </a:r>
            <a:endParaRPr lang="pt-BR" altLang="pt-BR" sz="4000" b="1" dirty="0" smtClean="0">
              <a:solidFill>
                <a:srgbClr val="FF0000"/>
              </a:solidFill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pt-BR" altLang="pt-BR" dirty="0" smtClean="0"/>
              <a:t> Intervenção humanitária realizadas unilateralmente por grandes potências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pt-BR" altLang="pt-BR" dirty="0" smtClean="0"/>
          </a:p>
          <a:p>
            <a:pPr algn="just">
              <a:lnSpc>
                <a:spcPct val="90000"/>
              </a:lnSpc>
            </a:pPr>
            <a:r>
              <a:rPr lang="pt-BR" altLang="pt-BR" dirty="0" smtClean="0"/>
              <a:t> A proposta de Habermas acaba por legitimar uma política externa do ocidente de vigilância dos direitos humanos</a:t>
            </a:r>
          </a:p>
          <a:p>
            <a:pPr eaLnBrk="1" hangingPunct="1">
              <a:lnSpc>
                <a:spcPct val="90000"/>
              </a:lnSpc>
            </a:pPr>
            <a:endParaRPr lang="pt-BR" altLang="pt-BR" dirty="0" smtClean="0"/>
          </a:p>
        </p:txBody>
      </p:sp>
    </p:spTree>
    <p:extLst>
      <p:ext uri="{BB962C8B-B14F-4D97-AF65-F5344CB8AC3E}">
        <p14:creationId xmlns:p14="http://schemas.microsoft.com/office/powerpoint/2010/main" val="2945548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>
              <a:buNone/>
            </a:pPr>
            <a:r>
              <a:rPr lang="pt-BR" sz="4000" b="1" dirty="0" smtClean="0">
                <a:solidFill>
                  <a:srgbClr val="FF0000"/>
                </a:solidFill>
              </a:rPr>
              <a:t>Escola da Frankfurt: terceira geração (Axel </a:t>
            </a:r>
            <a:r>
              <a:rPr lang="pt-BR" sz="4000" b="1" dirty="0" err="1" smtClean="0">
                <a:solidFill>
                  <a:srgbClr val="FF0000"/>
                </a:solidFill>
              </a:rPr>
              <a:t>Honneth</a:t>
            </a:r>
            <a:r>
              <a:rPr lang="pt-BR" sz="4000" b="1" dirty="0" smtClean="0">
                <a:solidFill>
                  <a:srgbClr val="FF0000"/>
                </a:solidFill>
              </a:rPr>
              <a:t>)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098" name="Picture 2" descr="C:\Users\Mariana\Pictures\ifs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52291"/>
            <a:ext cx="4022624" cy="252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Mariana\Pictures\Honnet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420888"/>
            <a:ext cx="2401300" cy="3584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2430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Déficits da teoria </a:t>
            </a:r>
            <a:r>
              <a:rPr lang="pt-BR" b="1" dirty="0" err="1" smtClean="0">
                <a:solidFill>
                  <a:srgbClr val="FF0000"/>
                </a:solidFill>
              </a:rPr>
              <a:t>habermasiana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Separação: sistemas X mundo da vida</a:t>
            </a:r>
          </a:p>
          <a:p>
            <a:endParaRPr lang="pt-BR" dirty="0"/>
          </a:p>
          <a:p>
            <a:r>
              <a:rPr lang="pt-BR" dirty="0" smtClean="0"/>
              <a:t>Falta de ênfase nos conflitos sociais </a:t>
            </a:r>
          </a:p>
          <a:p>
            <a:endParaRPr lang="pt-BR" dirty="0"/>
          </a:p>
          <a:p>
            <a:r>
              <a:rPr lang="pt-BR" dirty="0" smtClean="0"/>
              <a:t>Falta de ênfase nas experiências (formadoras) dos sujeitos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65474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solidFill>
                  <a:srgbClr val="FF0000"/>
                </a:solidFill>
              </a:rPr>
              <a:t>Honneth</a:t>
            </a:r>
            <a:r>
              <a:rPr lang="pt-BR" b="1" dirty="0" smtClean="0">
                <a:solidFill>
                  <a:srgbClr val="FF0000"/>
                </a:solidFill>
              </a:rPr>
              <a:t>: luta por reconhecimento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Potencial emancipatório na modernidade?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O outro da justiça: experiências de desrespeito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 smtClean="0"/>
              <a:t>Sofrimento social pode ser mobilizador de lutas por reconhecimento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8734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Kant X Hegel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Moralidade kantiana: </a:t>
            </a:r>
          </a:p>
          <a:p>
            <a:pPr>
              <a:buFontTx/>
              <a:buChar char="-"/>
            </a:pPr>
            <a:r>
              <a:rPr lang="pt-BR" dirty="0" smtClean="0"/>
              <a:t>“Age </a:t>
            </a:r>
            <a:r>
              <a:rPr lang="pt-BR" dirty="0"/>
              <a:t>como se a máxima de tua ação devesse </a:t>
            </a:r>
            <a:r>
              <a:rPr lang="pt-BR" dirty="0" smtClean="0"/>
              <a:t>tornar-se </a:t>
            </a:r>
            <a:r>
              <a:rPr lang="pt-BR" dirty="0"/>
              <a:t>uma lei </a:t>
            </a:r>
            <a:r>
              <a:rPr lang="pt-BR" dirty="0" smtClean="0"/>
              <a:t>universal“</a:t>
            </a:r>
          </a:p>
          <a:p>
            <a:pPr>
              <a:buFontTx/>
              <a:buChar char="-"/>
            </a:pPr>
            <a:r>
              <a:rPr lang="pt-BR" dirty="0" smtClean="0"/>
              <a:t>Razão X paixões</a:t>
            </a:r>
          </a:p>
          <a:p>
            <a:pPr marL="0" indent="0">
              <a:buNone/>
            </a:pPr>
            <a:r>
              <a:rPr lang="pt-BR" dirty="0" smtClean="0"/>
              <a:t>X</a:t>
            </a:r>
            <a:endParaRPr lang="pt-BR" dirty="0"/>
          </a:p>
          <a:p>
            <a:r>
              <a:rPr lang="pt-BR" b="1" dirty="0" err="1" smtClean="0"/>
              <a:t>Eticidade</a:t>
            </a:r>
            <a:r>
              <a:rPr lang="pt-BR" b="1" dirty="0" smtClean="0"/>
              <a:t> hegeliana:</a:t>
            </a:r>
          </a:p>
          <a:p>
            <a:pPr>
              <a:buFontTx/>
              <a:buChar char="-"/>
            </a:pPr>
            <a:r>
              <a:rPr lang="pt-BR" dirty="0" smtClean="0"/>
              <a:t>Sofrimento</a:t>
            </a:r>
          </a:p>
          <a:p>
            <a:pPr>
              <a:buFontTx/>
              <a:buChar char="-"/>
            </a:pPr>
            <a:r>
              <a:rPr lang="pt-BR" dirty="0" smtClean="0"/>
              <a:t>Desejo de reconhecimento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71572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452415"/>
              </p:ext>
            </p:extLst>
          </p:nvPr>
        </p:nvGraphicFramePr>
        <p:xfrm>
          <a:off x="323528" y="836712"/>
          <a:ext cx="8686800" cy="557379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71700"/>
                <a:gridCol w="2171700"/>
                <a:gridCol w="2171700"/>
                <a:gridCol w="2171700"/>
              </a:tblGrid>
              <a:tr h="1944216">
                <a:tc>
                  <a:txBody>
                    <a:bodyPr/>
                    <a:lstStyle/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Formas de </a:t>
                      </a:r>
                      <a:r>
                        <a:rPr lang="pt-BR" sz="2400" b="1" dirty="0" err="1" smtClean="0">
                          <a:solidFill>
                            <a:schemeClr val="tx1"/>
                          </a:solidFill>
                        </a:rPr>
                        <a:t>reconhe</a:t>
                      </a:r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pt-BR" sz="2400" b="1" dirty="0" smtClean="0">
                          <a:solidFill>
                            <a:schemeClr val="tx1"/>
                          </a:solidFill>
                        </a:rPr>
                        <a:t>cimento</a:t>
                      </a:r>
                      <a:endParaRPr lang="pt-BR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Relações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primárias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(amor)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Relações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jurídicas</a:t>
                      </a:r>
                      <a:r>
                        <a:rPr lang="pt-BR" sz="2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r>
                        <a:rPr lang="pt-BR" sz="2400" b="0" baseline="0" dirty="0" smtClean="0">
                          <a:solidFill>
                            <a:schemeClr val="tx1"/>
                          </a:solidFill>
                        </a:rPr>
                        <a:t>(direito)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Comunidade </a:t>
                      </a:r>
                    </a:p>
                    <a:p>
                      <a:r>
                        <a:rPr lang="pt-BR" sz="2400" b="0" dirty="0" smtClean="0">
                          <a:solidFill>
                            <a:schemeClr val="tx1"/>
                          </a:solidFill>
                        </a:rPr>
                        <a:t>de valores (solidariedade)</a:t>
                      </a:r>
                      <a:endParaRPr lang="pt-BR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68152">
                <a:tc>
                  <a:txBody>
                    <a:bodyPr/>
                    <a:lstStyle/>
                    <a:p>
                      <a:r>
                        <a:rPr lang="pt-BR" sz="2400" b="1" dirty="0" err="1" smtClean="0"/>
                        <a:t>Auto-relação</a:t>
                      </a:r>
                      <a:r>
                        <a:rPr lang="pt-BR" sz="2400" b="1" dirty="0" smtClean="0"/>
                        <a:t> </a:t>
                      </a:r>
                    </a:p>
                    <a:p>
                      <a:r>
                        <a:rPr lang="pt-BR" sz="2400" b="1" dirty="0" smtClean="0"/>
                        <a:t>prática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Autoconfiança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err="1" smtClean="0"/>
                        <a:t>Auto-respeito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err="1" smtClean="0"/>
                        <a:t>Auto-estima</a:t>
                      </a:r>
                      <a:endParaRPr lang="pt-BR" sz="2400" dirty="0"/>
                    </a:p>
                  </a:txBody>
                  <a:tcPr/>
                </a:tc>
              </a:tr>
              <a:tr h="2261430">
                <a:tc>
                  <a:txBody>
                    <a:bodyPr/>
                    <a:lstStyle/>
                    <a:p>
                      <a:r>
                        <a:rPr lang="pt-BR" sz="2400" b="1" dirty="0" smtClean="0"/>
                        <a:t>Formas de desrespeito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Maus-tratos e violação (corpo)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Privação de direitos e exclusão</a:t>
                      </a:r>
                      <a:endParaRPr lang="pt-B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 smtClean="0"/>
                        <a:t>Honra e </a:t>
                      </a:r>
                    </a:p>
                    <a:p>
                      <a:r>
                        <a:rPr lang="pt-BR" sz="2400" dirty="0" smtClean="0"/>
                        <a:t>Dignidade</a:t>
                      </a:r>
                      <a:endParaRPr lang="pt-B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2998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Experiências de desrespeito: corpo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i="1" dirty="0" smtClean="0">
                <a:latin typeface="+mj-lt"/>
              </a:rPr>
              <a:t>Essa experiência </a:t>
            </a:r>
            <a:r>
              <a:rPr lang="pt-BR" i="1" dirty="0">
                <a:latin typeface="+mj-lt"/>
              </a:rPr>
              <a:t>de desrespeito </a:t>
            </a:r>
            <a:r>
              <a:rPr lang="pt-BR" b="1" i="1" dirty="0" smtClean="0">
                <a:latin typeface="+mj-lt"/>
              </a:rPr>
              <a:t>não varia simplesmente</a:t>
            </a:r>
            <a:r>
              <a:rPr lang="pt-BR" b="1" i="1" dirty="0">
                <a:latin typeface="+mj-lt"/>
              </a:rPr>
              <a:t> </a:t>
            </a:r>
            <a:r>
              <a:rPr lang="pt-BR" b="1" i="1" dirty="0" smtClean="0">
                <a:latin typeface="+mj-lt"/>
              </a:rPr>
              <a:t>com </a:t>
            </a:r>
            <a:r>
              <a:rPr lang="pt-BR" b="1" i="1" dirty="0">
                <a:latin typeface="+mj-lt"/>
              </a:rPr>
              <a:t>o tempo histórico </a:t>
            </a:r>
            <a:r>
              <a:rPr lang="pt-BR" i="1" dirty="0">
                <a:latin typeface="+mj-lt"/>
              </a:rPr>
              <a:t>ou com o quadro cultural de referencias: </a:t>
            </a:r>
            <a:r>
              <a:rPr lang="pt-BR" i="1" dirty="0" smtClean="0">
                <a:latin typeface="+mj-lt"/>
              </a:rPr>
              <a:t>o sofrimento </a:t>
            </a:r>
            <a:r>
              <a:rPr lang="pt-BR" i="1" dirty="0">
                <a:latin typeface="+mj-lt"/>
              </a:rPr>
              <a:t>da tortura ou da </a:t>
            </a:r>
            <a:r>
              <a:rPr lang="pt-BR" i="1" dirty="0" smtClean="0">
                <a:latin typeface="+mj-lt"/>
              </a:rPr>
              <a:t>violação </a:t>
            </a:r>
            <a:r>
              <a:rPr lang="pt-BR" i="1" dirty="0">
                <a:latin typeface="+mj-lt"/>
              </a:rPr>
              <a:t>será sempre </a:t>
            </a:r>
            <a:r>
              <a:rPr lang="pt-BR" i="1" dirty="0" smtClean="0">
                <a:latin typeface="+mj-lt"/>
              </a:rPr>
              <a:t>acompanhado, por </a:t>
            </a:r>
            <a:r>
              <a:rPr lang="pt-BR" i="1" dirty="0">
                <a:latin typeface="+mj-lt"/>
              </a:rPr>
              <a:t>mais distintos que possam ser os sistemas de </a:t>
            </a:r>
            <a:r>
              <a:rPr lang="pt-BR" i="1" dirty="0" smtClean="0">
                <a:latin typeface="+mj-lt"/>
              </a:rPr>
              <a:t>legitimação que</a:t>
            </a:r>
            <a:r>
              <a:rPr lang="pt-BR" i="1" dirty="0">
                <a:latin typeface="+mj-lt"/>
              </a:rPr>
              <a:t> </a:t>
            </a:r>
            <a:r>
              <a:rPr lang="pt-BR" i="1" dirty="0" smtClean="0">
                <a:latin typeface="+mj-lt"/>
              </a:rPr>
              <a:t>procuram </a:t>
            </a:r>
            <a:r>
              <a:rPr lang="pt-BR" i="1" dirty="0">
                <a:latin typeface="+mj-lt"/>
              </a:rPr>
              <a:t>justificá-las socialmente, de um colapso dramático </a:t>
            </a:r>
            <a:r>
              <a:rPr lang="pt-BR" i="1" dirty="0" smtClean="0">
                <a:latin typeface="+mj-lt"/>
              </a:rPr>
              <a:t>da confiança </a:t>
            </a:r>
            <a:r>
              <a:rPr lang="pt-BR" i="1" dirty="0">
                <a:latin typeface="+mj-lt"/>
              </a:rPr>
              <a:t>na fidedignidade do mundo social e, com isso, na </a:t>
            </a:r>
            <a:r>
              <a:rPr lang="pt-BR" i="1" dirty="0" smtClean="0">
                <a:latin typeface="+mj-lt"/>
              </a:rPr>
              <a:t>própria</a:t>
            </a:r>
            <a:r>
              <a:rPr lang="pt-BR" i="1" dirty="0">
                <a:latin typeface="+mj-lt"/>
              </a:rPr>
              <a:t> </a:t>
            </a:r>
            <a:r>
              <a:rPr lang="pt-BR" i="1" dirty="0" err="1" smtClean="0">
                <a:latin typeface="+mj-lt"/>
              </a:rPr>
              <a:t>auto-segurança</a:t>
            </a:r>
            <a:r>
              <a:rPr lang="pt-BR" i="1" dirty="0">
                <a:latin typeface="+mj-lt"/>
              </a:rPr>
              <a:t> </a:t>
            </a:r>
            <a:endParaRPr lang="pt-BR" i="1" dirty="0" smtClean="0">
              <a:latin typeface="+mj-lt"/>
            </a:endParaRPr>
          </a:p>
          <a:p>
            <a:pPr marL="0" indent="0" algn="just">
              <a:buNone/>
            </a:pPr>
            <a:r>
              <a:rPr lang="pt-BR" i="1" dirty="0" smtClean="0">
                <a:latin typeface="+mj-lt"/>
              </a:rPr>
              <a:t>(</a:t>
            </a:r>
            <a:r>
              <a:rPr lang="pt-BR" dirty="0" err="1" smtClean="0">
                <a:latin typeface="+mj-lt"/>
              </a:rPr>
              <a:t>Honneth</a:t>
            </a:r>
            <a:r>
              <a:rPr lang="pt-BR" dirty="0" smtClean="0">
                <a:latin typeface="+mj-lt"/>
              </a:rPr>
              <a:t>, Luta por Reconhecimento)</a:t>
            </a:r>
            <a:endParaRPr lang="pt-BR" i="1" dirty="0">
              <a:latin typeface="+mj-lt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32871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Paradoxos do </a:t>
            </a:r>
            <a:r>
              <a:rPr lang="pt-BR" b="1" dirty="0" smtClean="0">
                <a:solidFill>
                  <a:srgbClr val="FF0000"/>
                </a:solidFill>
              </a:rPr>
              <a:t>capitalismo</a:t>
            </a:r>
            <a:r>
              <a:rPr lang="pt-BR" dirty="0"/>
              <a:t/>
            </a:r>
            <a:br>
              <a:rPr lang="pt-BR" dirty="0"/>
            </a:b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Estado de Bem-Estar na Europa (1960):</a:t>
            </a:r>
          </a:p>
          <a:p>
            <a:pPr algn="just">
              <a:buFontTx/>
              <a:buChar char="-"/>
            </a:pPr>
            <a:r>
              <a:rPr lang="pt-BR" dirty="0" smtClean="0"/>
              <a:t>Liberdade biográfica</a:t>
            </a:r>
          </a:p>
          <a:p>
            <a:pPr algn="just">
              <a:buFontTx/>
              <a:buChar char="-"/>
            </a:pPr>
            <a:r>
              <a:rPr lang="pt-BR" dirty="0" smtClean="0"/>
              <a:t>Inclusão jurídica</a:t>
            </a:r>
          </a:p>
          <a:p>
            <a:pPr algn="just">
              <a:buFontTx/>
              <a:buChar char="-"/>
            </a:pPr>
            <a:endParaRPr lang="pt-BR" dirty="0" smtClean="0"/>
          </a:p>
          <a:p>
            <a:pPr algn="just"/>
            <a:r>
              <a:rPr lang="pt-BR" dirty="0" smtClean="0"/>
              <a:t>Novo capitalismo “</a:t>
            </a:r>
            <a:r>
              <a:rPr lang="pt-BR" dirty="0" err="1" smtClean="0"/>
              <a:t>eticizado</a:t>
            </a:r>
            <a:r>
              <a:rPr lang="pt-BR" dirty="0" smtClean="0"/>
              <a:t>”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- Princípios normativos permanecem, seus efeitos, contudo, são opostos àqueles intencionados</a:t>
            </a: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666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Estudo científico do direito (identificação do direito) </a:t>
            </a:r>
            <a:endParaRPr lang="pt-BR" b="1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b="1" dirty="0"/>
              <a:t>	</a:t>
            </a:r>
            <a:r>
              <a:rPr lang="pt-BR" i="1" dirty="0" smtClean="0"/>
              <a:t>a </a:t>
            </a:r>
            <a:r>
              <a:rPr lang="pt-BR" i="1" dirty="0"/>
              <a:t>característica fundamental da ciência consiste na sua </a:t>
            </a:r>
            <a:r>
              <a:rPr lang="pt-BR" i="1" dirty="0" err="1"/>
              <a:t>avaloratividade</a:t>
            </a:r>
            <a:r>
              <a:rPr lang="pt-BR" i="1" dirty="0"/>
              <a:t>, isto é, na distinção entre juízos de fato e juízos de valor e na rigorosa exclusão destes últimos do campo científico: a ciência consiste somente em juízos de </a:t>
            </a:r>
            <a:r>
              <a:rPr lang="pt-BR" i="1" dirty="0" smtClean="0"/>
              <a:t>fato </a:t>
            </a:r>
            <a:r>
              <a:rPr lang="pt-BR" i="1" dirty="0"/>
              <a:t>(Bobbio)</a:t>
            </a:r>
            <a:endParaRPr lang="pt-BR" i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t-BR" i="1" dirty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pt-PT" dirty="0">
                <a:solidFill>
                  <a:srgbClr val="000000"/>
                </a:solidFill>
                <a:cs typeface="Times New Roman" pitchFamily="18" charset="0"/>
              </a:rPr>
              <a:t>Objeto: norma jurídica posta pelo </a:t>
            </a:r>
            <a:r>
              <a:rPr lang="pt-PT" dirty="0" smtClean="0">
                <a:solidFill>
                  <a:srgbClr val="000000"/>
                </a:solidFill>
                <a:cs typeface="Times New Roman" pitchFamily="18" charset="0"/>
              </a:rPr>
              <a:t>Estado </a:t>
            </a:r>
          </a:p>
          <a:p>
            <a:pPr>
              <a:lnSpc>
                <a:spcPct val="80000"/>
              </a:lnSpc>
            </a:pPr>
            <a:endParaRPr lang="pt-PT" dirty="0">
              <a:solidFill>
                <a:srgbClr val="000000"/>
              </a:solidFill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pt-BR" dirty="0">
              <a:cs typeface="Times New Roman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807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Liberdade individual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pt-BR" dirty="0" smtClean="0"/>
          </a:p>
          <a:p>
            <a:pPr algn="just">
              <a:buFontTx/>
              <a:buChar char="-"/>
            </a:pPr>
            <a:r>
              <a:rPr lang="pt-BR" dirty="0" smtClean="0"/>
              <a:t>Liberdade biográfica?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marL="0" indent="0" algn="just">
              <a:buNone/>
            </a:pPr>
            <a:r>
              <a:rPr lang="pt-BR" dirty="0" smtClean="0"/>
              <a:t>- Individualismo: desconexão com o todo social (indivíduo é completamente responsável por seus sucessos e fracassos)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0546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Crítica ao liberalismo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Pressuposto de que a subjetividade </a:t>
            </a:r>
            <a:r>
              <a:rPr lang="pt-BR" dirty="0"/>
              <a:t>existe como unidade </a:t>
            </a:r>
            <a:r>
              <a:rPr lang="pt-BR" dirty="0" smtClean="0"/>
              <a:t>pronta acabada</a:t>
            </a:r>
          </a:p>
          <a:p>
            <a:endParaRPr lang="pt-BR" dirty="0"/>
          </a:p>
          <a:p>
            <a:r>
              <a:rPr lang="pt-BR" dirty="0" smtClean="0"/>
              <a:t>Problema da liberdade é deslocado para fora do processo de integração social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28125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Liberdade social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liberdade pode ser alcançada apenas por meio de experiências intersubjetivas</a:t>
            </a:r>
          </a:p>
          <a:p>
            <a:endParaRPr lang="pt-BR" dirty="0"/>
          </a:p>
          <a:p>
            <a:r>
              <a:rPr lang="en-US" dirty="0"/>
              <a:t> </a:t>
            </a:r>
            <a:r>
              <a:rPr lang="en-US" dirty="0" err="1" smtClean="0"/>
              <a:t>Apostar</a:t>
            </a:r>
            <a:r>
              <a:rPr lang="pt-BR" dirty="0" smtClean="0"/>
              <a:t> </a:t>
            </a:r>
            <a:r>
              <a:rPr lang="pt-BR" dirty="0"/>
              <a:t>na democracia é </a:t>
            </a:r>
            <a:r>
              <a:rPr lang="pt-BR" dirty="0" smtClean="0"/>
              <a:t>crer na </a:t>
            </a:r>
            <a:r>
              <a:rPr lang="pt-BR" dirty="0"/>
              <a:t>experiência e </a:t>
            </a:r>
            <a:r>
              <a:rPr lang="pt-BR" dirty="0" smtClean="0"/>
              <a:t>em seu potencial educativo, isto é, em seu potencial de ampliação da autonomia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45948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Movimentos sociais: o exemplo do feminismo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r>
              <a:rPr lang="pt-BR" dirty="0"/>
              <a:t>Primeira onda feminista (início dos século XX): igualdade de direitos (as mulheres, até então, eram proibidas de votar)</a:t>
            </a:r>
          </a:p>
          <a:p>
            <a:r>
              <a:rPr lang="pt-BR" dirty="0"/>
              <a:t>Segunda onda feminista (1960-1980): igualdade econômica, social e política</a:t>
            </a:r>
          </a:p>
          <a:p>
            <a:r>
              <a:rPr lang="pt-BR" dirty="0"/>
              <a:t>Terceira onda feminista (após 1980): </a:t>
            </a:r>
            <a:r>
              <a:rPr lang="pt-BR" dirty="0" smtClean="0"/>
              <a:t>direito à diferença </a:t>
            </a:r>
            <a:r>
              <a:rPr lang="pt-BR" dirty="0"/>
              <a:t>(entre mulheres, entre gêneros)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37827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Lutas sociais: o exemplo do feminismo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Posicionamento do acadêmico: crítica à identidade</a:t>
            </a:r>
          </a:p>
          <a:p>
            <a:pPr marL="0" indent="0">
              <a:buNone/>
            </a:pPr>
            <a:r>
              <a:rPr lang="pt-BR" dirty="0" smtClean="0"/>
              <a:t>X</a:t>
            </a:r>
          </a:p>
          <a:p>
            <a:r>
              <a:rPr lang="pt-BR" dirty="0" smtClean="0"/>
              <a:t>Posicionamento do militante: demandas </a:t>
            </a:r>
            <a:r>
              <a:rPr lang="pt-BR" dirty="0" err="1" smtClean="0"/>
              <a:t>identitárias</a:t>
            </a:r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Acadêmicos e militantes?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08967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Feminismo e gênero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Em que termos desejamos ser reconhecidos?</a:t>
            </a:r>
          </a:p>
          <a:p>
            <a:endParaRPr lang="pt-BR" dirty="0"/>
          </a:p>
          <a:p>
            <a:r>
              <a:rPr lang="pt-BR" dirty="0" smtClean="0"/>
              <a:t>Direitos das mulheres em países islâmicos?</a:t>
            </a:r>
          </a:p>
          <a:p>
            <a:endParaRPr lang="pt-BR" dirty="0"/>
          </a:p>
          <a:p>
            <a:r>
              <a:rPr lang="pt-BR" dirty="0" smtClean="0"/>
              <a:t>Diferença entre os gêneros: e os </a:t>
            </a:r>
            <a:r>
              <a:rPr lang="pt-BR" dirty="0" err="1" smtClean="0"/>
              <a:t>transgêneros</a:t>
            </a:r>
            <a:r>
              <a:rPr lang="pt-BR" dirty="0" smtClean="0"/>
              <a:t>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1042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Kant e Kelsen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  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 smtClean="0"/>
          </a:p>
          <a:p>
            <a:pPr>
              <a:buFontTx/>
              <a:buChar char="-"/>
            </a:pP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98917"/>
              </p:ext>
            </p:extLst>
          </p:nvPr>
        </p:nvGraphicFramePr>
        <p:xfrm>
          <a:off x="899592" y="1700808"/>
          <a:ext cx="7704856" cy="4104594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888432"/>
                <a:gridCol w="3816424"/>
              </a:tblGrid>
              <a:tr h="735856"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MORAL</a:t>
                      </a:r>
                      <a:endParaRPr lang="pt-B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2800" dirty="0" smtClean="0"/>
                        <a:t>DIREITO</a:t>
                      </a:r>
                      <a:endParaRPr lang="pt-BR" sz="2800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AUTONOMIA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HETERONOMIA</a:t>
                      </a:r>
                      <a:endParaRPr lang="pt-BR" dirty="0"/>
                    </a:p>
                  </a:txBody>
                  <a:tcPr/>
                </a:tc>
              </a:tr>
              <a:tr h="878154"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JUIZOS</a:t>
                      </a:r>
                      <a:r>
                        <a:rPr lang="pt-BR" baseline="0" dirty="0" smtClean="0"/>
                        <a:t> CATEGÓRICOS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 smtClean="0"/>
                    </a:p>
                    <a:p>
                      <a:r>
                        <a:rPr lang="pt-BR" dirty="0" smtClean="0"/>
                        <a:t>JUIZOS HIPOTÉTICOS</a:t>
                      </a:r>
                      <a:endParaRPr lang="pt-BR" dirty="0"/>
                    </a:p>
                  </a:txBody>
                  <a:tcPr/>
                </a:tc>
              </a:tr>
              <a:tr h="1210078"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r>
                        <a:rPr lang="pt-BR" sz="2000" dirty="0" smtClean="0"/>
                        <a:t>DEVER</a:t>
                      </a:r>
                      <a:r>
                        <a:rPr lang="pt-BR" sz="2000" baseline="0" dirty="0" smtClean="0"/>
                        <a:t> PELO DEVER</a:t>
                      </a:r>
                    </a:p>
                    <a:p>
                      <a:r>
                        <a:rPr lang="pt-BR" sz="2000" baseline="0" dirty="0" err="1" smtClean="0"/>
                        <a:t>Ex</a:t>
                      </a:r>
                      <a:r>
                        <a:rPr lang="pt-BR" sz="2000" baseline="0" dirty="0" smtClean="0"/>
                        <a:t>: Deves ajudar os desafortunados</a:t>
                      </a:r>
                    </a:p>
                    <a:p>
                      <a:endParaRPr lang="pt-BR" baseline="0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 smtClean="0"/>
                    </a:p>
                    <a:p>
                      <a:r>
                        <a:rPr lang="pt-BR" sz="2000" baseline="0" dirty="0" smtClean="0"/>
                        <a:t>Se HIPÓTESE, deve ser SANÇÃO</a:t>
                      </a:r>
                    </a:p>
                    <a:p>
                      <a:r>
                        <a:rPr lang="pt-BR" sz="2000" dirty="0" err="1" smtClean="0"/>
                        <a:t>Ex</a:t>
                      </a:r>
                      <a:r>
                        <a:rPr lang="pt-BR" sz="2000" dirty="0" smtClean="0"/>
                        <a:t>: se matar, deve ser </a:t>
                      </a:r>
                      <a:r>
                        <a:rPr lang="pt-BR" sz="2000" baseline="0" dirty="0" smtClean="0"/>
                        <a:t>6 a 20 anos de reclusão</a:t>
                      </a:r>
                      <a:endParaRPr lang="pt-BR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5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Teoria Pura do Direito (Kelsen)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pPr algn="just"/>
            <a:r>
              <a:rPr lang="pt-BR" dirty="0" smtClean="0"/>
              <a:t>Formalismo </a:t>
            </a:r>
            <a:r>
              <a:rPr lang="pt-BR" dirty="0"/>
              <a:t>- se “H”, deve ser “S” (qualquer conteúdo é possível)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Fundamento de validade de uma Norma Jurídica (NJ) é única e exclusivamente outra NJ.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8610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Teoria crítica X positivismo jurídico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Teoria Crítica: Como conectar direito e moral? Como evitar que Auschwitz aconteça novamente?</a:t>
            </a:r>
          </a:p>
          <a:p>
            <a:pPr marL="0" indent="0" algn="just">
              <a:buNone/>
            </a:pPr>
            <a:r>
              <a:rPr lang="pt-BR" dirty="0" smtClean="0"/>
              <a:t>X</a:t>
            </a:r>
          </a:p>
          <a:p>
            <a:pPr algn="just"/>
            <a:r>
              <a:rPr lang="pt-BR" dirty="0" smtClean="0"/>
              <a:t>Positivismo jurídico: como identificar e descrever o direito?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754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O “beco sem saída” de Adorno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 smtClean="0"/>
          </a:p>
          <a:p>
            <a:pPr algn="just"/>
            <a:r>
              <a:rPr lang="pt-BR" dirty="0" smtClean="0"/>
              <a:t>Aporias de adorno: a crítica à razão corrói os próprios alicerces (racionais)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Habermas: é preciso pensar em um novo conceito de razão para sustentar o potencial emancipatório das ciências e do direito</a:t>
            </a:r>
          </a:p>
          <a:p>
            <a:pPr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817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800" b="1" dirty="0" smtClean="0">
                <a:solidFill>
                  <a:srgbClr val="FF0000"/>
                </a:solidFill>
              </a:rPr>
              <a:t>Escola de Frankfurt: segunda geração (Habermas)</a:t>
            </a:r>
            <a:endParaRPr lang="pt-BR" sz="4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Mariana\Pictures\Haber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16" y="2801956"/>
            <a:ext cx="4365087" cy="293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ariana\Pictures\habermas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40" y="3356992"/>
            <a:ext cx="292163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9290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Jürgen Habermas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Crítica imanente: há um potencial emancipatório na modernidade?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Solidariedade pós-tradicional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Razão monológica (sujeito-objeto) X razão comunicativa (sujeito-sujeito)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082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</TotalTime>
  <Words>1087</Words>
  <Application>Microsoft Office PowerPoint</Application>
  <PresentationFormat>Apresentação na tela (4:3)</PresentationFormat>
  <Paragraphs>212</Paragraphs>
  <Slides>35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Tema do Office</vt:lpstr>
      <vt:lpstr>Teoria Crítica e Direito (Aula 2)</vt:lpstr>
      <vt:lpstr>Método do Positivismo Jurídico</vt:lpstr>
      <vt:lpstr>Positivismo Jurídico</vt:lpstr>
      <vt:lpstr>Kant e Kelsen</vt:lpstr>
      <vt:lpstr>Teoria Pura do Direito (Kelsen)</vt:lpstr>
      <vt:lpstr>Teoria crítica X positivismo jurídico</vt:lpstr>
      <vt:lpstr>O “beco sem saída” de Adorno</vt:lpstr>
      <vt:lpstr>Apresentação do PowerPoint</vt:lpstr>
      <vt:lpstr>Jürgen Habermas</vt:lpstr>
      <vt:lpstr>Habermas e a modernização</vt:lpstr>
      <vt:lpstr>Ação Comunicativa X Ação Estratégica </vt:lpstr>
      <vt:lpstr>Situação discursiva ideal</vt:lpstr>
      <vt:lpstr>Moral Procedimental</vt:lpstr>
      <vt:lpstr>Estado Democrático de Direito</vt:lpstr>
      <vt:lpstr>Soberania popular e direitos humanos</vt:lpstr>
      <vt:lpstr>Direitos Humanos</vt:lpstr>
      <vt:lpstr>Discursos do ocidente X Discursos asiáticos</vt:lpstr>
      <vt:lpstr>Marcelo Neves X Habermas </vt:lpstr>
      <vt:lpstr>CF/88</vt:lpstr>
      <vt:lpstr>Marcelo Neves</vt:lpstr>
      <vt:lpstr>Força simbólica dos DHs </vt:lpstr>
      <vt:lpstr>Crítica ao modelo habermasiano</vt:lpstr>
      <vt:lpstr>Apresentação do PowerPoint</vt:lpstr>
      <vt:lpstr>Déficits da teoria habermasiana</vt:lpstr>
      <vt:lpstr>Honneth: luta por reconhecimento</vt:lpstr>
      <vt:lpstr>Kant X Hegel</vt:lpstr>
      <vt:lpstr>Apresentação do PowerPoint</vt:lpstr>
      <vt:lpstr>Experiências de desrespeito: corpo</vt:lpstr>
      <vt:lpstr>Paradoxos do capitalismo </vt:lpstr>
      <vt:lpstr>Liberdade individual</vt:lpstr>
      <vt:lpstr>Crítica ao liberalismo </vt:lpstr>
      <vt:lpstr>Liberdade social</vt:lpstr>
      <vt:lpstr>Movimentos sociais: o exemplo do feminismo</vt:lpstr>
      <vt:lpstr>Lutas sociais: o exemplo do feminismo</vt:lpstr>
      <vt:lpstr>Feminismo e gênero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Mariana</dc:creator>
  <cp:lastModifiedBy>Mariana</cp:lastModifiedBy>
  <cp:revision>99</cp:revision>
  <dcterms:created xsi:type="dcterms:W3CDTF">2014-08-04T17:53:25Z</dcterms:created>
  <dcterms:modified xsi:type="dcterms:W3CDTF">2014-08-07T10:35:40Z</dcterms:modified>
</cp:coreProperties>
</file>