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005" r:id="rId1"/>
  </p:sldMasterIdLst>
  <p:notesMasterIdLst>
    <p:notesMasterId r:id="rId35"/>
  </p:notesMasterIdLst>
  <p:handoutMasterIdLst>
    <p:handoutMasterId r:id="rId36"/>
  </p:handoutMasterIdLst>
  <p:sldIdLst>
    <p:sldId id="868" r:id="rId2"/>
    <p:sldId id="874" r:id="rId3"/>
    <p:sldId id="875" r:id="rId4"/>
    <p:sldId id="826" r:id="rId5"/>
    <p:sldId id="869" r:id="rId6"/>
    <p:sldId id="827" r:id="rId7"/>
    <p:sldId id="828" r:id="rId8"/>
    <p:sldId id="873" r:id="rId9"/>
    <p:sldId id="829" r:id="rId10"/>
    <p:sldId id="830" r:id="rId11"/>
    <p:sldId id="832" r:id="rId12"/>
    <p:sldId id="833" r:id="rId13"/>
    <p:sldId id="834" r:id="rId14"/>
    <p:sldId id="835" r:id="rId15"/>
    <p:sldId id="836" r:id="rId16"/>
    <p:sldId id="837" r:id="rId17"/>
    <p:sldId id="838" r:id="rId18"/>
    <p:sldId id="839" r:id="rId19"/>
    <p:sldId id="840" r:id="rId20"/>
    <p:sldId id="844" r:id="rId21"/>
    <p:sldId id="855" r:id="rId22"/>
    <p:sldId id="856" r:id="rId23"/>
    <p:sldId id="857" r:id="rId24"/>
    <p:sldId id="858" r:id="rId25"/>
    <p:sldId id="862" r:id="rId26"/>
    <p:sldId id="847" r:id="rId27"/>
    <p:sldId id="848" r:id="rId28"/>
    <p:sldId id="863" r:id="rId29"/>
    <p:sldId id="864" r:id="rId30"/>
    <p:sldId id="850" r:id="rId31"/>
    <p:sldId id="872" r:id="rId32"/>
    <p:sldId id="841" r:id="rId33"/>
    <p:sldId id="870" r:id="rId34"/>
  </p:sldIdLst>
  <p:sldSz cx="9144000" cy="6858000" type="screen4x3"/>
  <p:notesSz cx="6784975" cy="9906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E9EDF4"/>
    <a:srgbClr val="D0D8E8"/>
    <a:srgbClr val="F2F2F2"/>
    <a:srgbClr val="008080"/>
    <a:srgbClr val="33CCCC"/>
    <a:srgbClr val="009999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89" autoAdjust="0"/>
  </p:normalViewPr>
  <p:slideViewPr>
    <p:cSldViewPr>
      <p:cViewPr varScale="1">
        <p:scale>
          <a:sx n="66" d="100"/>
          <a:sy n="66" d="100"/>
        </p:scale>
        <p:origin x="150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3120"/>
        <p:guide pos="21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9791" cy="495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48" tIns="45974" rIns="91948" bIns="45974" numCol="1" anchor="t" anchorCtr="0" compatLnSpc="1">
            <a:prstTxWarp prst="textNoShape">
              <a:avLst/>
            </a:prstTxWarp>
          </a:bodyPr>
          <a:lstStyle>
            <a:lvl1pPr defTabSz="919842" eaLnBrk="0" hangingPunct="0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3620" y="0"/>
            <a:ext cx="2939791" cy="495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48" tIns="45974" rIns="91948" bIns="45974" numCol="1" anchor="t" anchorCtr="0" compatLnSpc="1">
            <a:prstTxWarp prst="textNoShape">
              <a:avLst/>
            </a:prstTxWarp>
          </a:bodyPr>
          <a:lstStyle>
            <a:lvl1pPr algn="r" defTabSz="919842" eaLnBrk="0" hangingPunct="0">
              <a:defRPr sz="1200"/>
            </a:lvl1pPr>
          </a:lstStyle>
          <a:p>
            <a:pPr>
              <a:defRPr/>
            </a:pPr>
            <a:fld id="{F8B3D630-4BB7-BA41-A44D-DA600BD86373}" type="datetimeFigureOut">
              <a:rPr lang="pt-BR"/>
              <a:pPr>
                <a:defRPr/>
              </a:pPr>
              <a:t>26/02/2016</a:t>
            </a:fld>
            <a:endParaRPr lang="pt-BR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8503"/>
            <a:ext cx="2939791" cy="495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48" tIns="45974" rIns="91948" bIns="45974" numCol="1" anchor="b" anchorCtr="0" compatLnSpc="1">
            <a:prstTxWarp prst="textNoShape">
              <a:avLst/>
            </a:prstTxWarp>
          </a:bodyPr>
          <a:lstStyle>
            <a:lvl1pPr defTabSz="919842" eaLnBrk="0" hangingPunct="0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3620" y="9408503"/>
            <a:ext cx="2939791" cy="495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48" tIns="45974" rIns="91948" bIns="45974" numCol="1" anchor="b" anchorCtr="0" compatLnSpc="1">
            <a:prstTxWarp prst="textNoShape">
              <a:avLst/>
            </a:prstTxWarp>
          </a:bodyPr>
          <a:lstStyle>
            <a:lvl1pPr algn="r" defTabSz="919842" eaLnBrk="0" hangingPunct="0">
              <a:defRPr sz="1200"/>
            </a:lvl1pPr>
          </a:lstStyle>
          <a:p>
            <a:pPr>
              <a:defRPr/>
            </a:pPr>
            <a:fld id="{0F7F0F44-9AA0-5F4E-8DAD-67FE3A153E1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909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39791" cy="495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948" tIns="45974" rIns="91948" bIns="45974" numCol="1" anchor="t" anchorCtr="0" compatLnSpc="1">
            <a:prstTxWarp prst="textNoShape">
              <a:avLst/>
            </a:prstTxWarp>
          </a:bodyPr>
          <a:lstStyle>
            <a:lvl1pPr defTabSz="919842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 bwMode="auto">
          <a:xfrm>
            <a:off x="3843620" y="0"/>
            <a:ext cx="2939791" cy="495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948" tIns="45974" rIns="91948" bIns="45974" numCol="1" anchor="t" anchorCtr="0" compatLnSpc="1">
            <a:prstTxWarp prst="textNoShape">
              <a:avLst/>
            </a:prstTxWarp>
          </a:bodyPr>
          <a:lstStyle>
            <a:lvl1pPr algn="r" defTabSz="919842">
              <a:defRPr sz="1200"/>
            </a:lvl1pPr>
          </a:lstStyle>
          <a:p>
            <a:pPr>
              <a:defRPr/>
            </a:pPr>
            <a:fld id="{597F3EF7-3F43-5646-A9BE-2C46381AE023}" type="datetimeFigureOut">
              <a:rPr lang="pt-BR"/>
              <a:pPr>
                <a:defRPr/>
              </a:pPr>
              <a:t>26/02/2016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1412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260" tIns="45130" rIns="90260" bIns="4513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 bwMode="auto">
          <a:xfrm>
            <a:off x="678654" y="4706606"/>
            <a:ext cx="5427667" cy="4457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948" tIns="45974" rIns="91948" bIns="459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 bwMode="auto">
          <a:xfrm>
            <a:off x="0" y="9408503"/>
            <a:ext cx="2939791" cy="495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948" tIns="45974" rIns="91948" bIns="45974" numCol="1" anchor="b" anchorCtr="0" compatLnSpc="1">
            <a:prstTxWarp prst="textNoShape">
              <a:avLst/>
            </a:prstTxWarp>
          </a:bodyPr>
          <a:lstStyle>
            <a:lvl1pPr defTabSz="919842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 bwMode="auto">
          <a:xfrm>
            <a:off x="3843620" y="9408503"/>
            <a:ext cx="2939791" cy="495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948" tIns="45974" rIns="91948" bIns="45974" numCol="1" anchor="b" anchorCtr="0" compatLnSpc="1">
            <a:prstTxWarp prst="textNoShape">
              <a:avLst/>
            </a:prstTxWarp>
          </a:bodyPr>
          <a:lstStyle>
            <a:lvl1pPr algn="r" defTabSz="919842">
              <a:defRPr sz="1200"/>
            </a:lvl1pPr>
          </a:lstStyle>
          <a:p>
            <a:pPr>
              <a:defRPr/>
            </a:pPr>
            <a:fld id="{4275A444-E7D1-AF45-B467-BFAEC0D77E7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1383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15644995-B797-42AF-B430-5557E2D76D4E}" type="slidenum">
              <a:rPr lang="pt-BR" altLang="pt-BR" sz="1200"/>
              <a:pPr/>
              <a:t>2</a:t>
            </a:fld>
            <a:endParaRPr lang="pt-BR" altLang="pt-BR" sz="1200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285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1312551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B26C17C2-09E5-43BC-B4C2-F6F3E940DA0A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pt-BR" altLang="pt-B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9855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4A4F1CD-E9D8-47BF-A90C-DA285438998F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904664" y="4705350"/>
            <a:ext cx="4959942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885841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ABD094B3-38CF-4A29-ACA5-76257AE90746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35843" name="Text Box 1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body"/>
          </p:nvPr>
        </p:nvSpPr>
        <p:spPr>
          <a:xfrm>
            <a:off x="904664" y="4705350"/>
            <a:ext cx="4959942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8207459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E816BE71-0E93-464A-B283-F3FB22660B61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904664" y="4705350"/>
            <a:ext cx="4959942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5383775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DBD4B69-1F49-4BB9-9567-64718C944220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39939" name="Text Box 2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/>
          </p:nvPr>
        </p:nvSpPr>
        <p:spPr>
          <a:xfrm>
            <a:off x="904664" y="4705350"/>
            <a:ext cx="4959942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1185052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7D1C1625-C153-4DC1-811E-B3C18A00DBB8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41987" name="Text Box 1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body"/>
          </p:nvPr>
        </p:nvSpPr>
        <p:spPr>
          <a:xfrm>
            <a:off x="904664" y="4705350"/>
            <a:ext cx="4959942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40362661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36D52B7-8DB4-4B13-B486-3C06026D42F6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44035" name="Text Box 2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/>
          </p:nvPr>
        </p:nvSpPr>
        <p:spPr>
          <a:xfrm>
            <a:off x="904664" y="4705350"/>
            <a:ext cx="4959942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408713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D546F7BF-2F52-4D61-912A-2BA625085A4E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46083" name="Text Box 2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/>
          </p:nvPr>
        </p:nvSpPr>
        <p:spPr>
          <a:xfrm>
            <a:off x="904664" y="4705350"/>
            <a:ext cx="4959942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7918147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198350A-B4E3-4A23-99EC-C231DCE68509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48131" name="Text Box 2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/>
          </p:nvPr>
        </p:nvSpPr>
        <p:spPr>
          <a:xfrm>
            <a:off x="904664" y="4705350"/>
            <a:ext cx="4959942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422865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198350A-B4E3-4A23-99EC-C231DCE68509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48131" name="Text Box 2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/>
          </p:nvPr>
        </p:nvSpPr>
        <p:spPr>
          <a:xfrm>
            <a:off x="904664" y="4705350"/>
            <a:ext cx="4959942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912956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43BF057C-1C1B-46D0-BBBE-C6493B2D2042}" type="slidenum">
              <a:rPr lang="pt-BR" altLang="pt-BR" sz="1200"/>
              <a:pPr/>
              <a:t>3</a:t>
            </a:fld>
            <a:endParaRPr lang="pt-BR" altLang="pt-BR" sz="1200"/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285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489375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D1BD46-A506-44C2-A5DA-C80108132A4A}" type="slidenum">
              <a:rPr lang="pt-BR" smtClean="0"/>
              <a:pPr/>
              <a:t>21</a:t>
            </a:fld>
            <a:endParaRPr lang="pt-BR" smtClean="0"/>
          </a:p>
        </p:txBody>
      </p:sp>
      <p:sp>
        <p:nvSpPr>
          <p:cNvPr id="50179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2850" cy="4114800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5856688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D1BD46-A506-44C2-A5DA-C80108132A4A}" type="slidenum">
              <a:rPr lang="pt-BR" smtClean="0"/>
              <a:pPr/>
              <a:t>22</a:t>
            </a:fld>
            <a:endParaRPr lang="pt-BR" smtClean="0"/>
          </a:p>
        </p:txBody>
      </p:sp>
      <p:sp>
        <p:nvSpPr>
          <p:cNvPr id="50179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2850" cy="4114800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6612058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D1BD46-A506-44C2-A5DA-C80108132A4A}" type="slidenum">
              <a:rPr lang="pt-BR" smtClean="0"/>
              <a:pPr/>
              <a:t>23</a:t>
            </a:fld>
            <a:endParaRPr lang="pt-BR" smtClean="0"/>
          </a:p>
        </p:txBody>
      </p:sp>
      <p:sp>
        <p:nvSpPr>
          <p:cNvPr id="50179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2850" cy="4114800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4177157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D1BD46-A506-44C2-A5DA-C80108132A4A}" type="slidenum">
              <a:rPr lang="pt-BR" smtClean="0"/>
              <a:pPr/>
              <a:t>24</a:t>
            </a:fld>
            <a:endParaRPr lang="pt-BR" smtClean="0"/>
          </a:p>
        </p:txBody>
      </p:sp>
      <p:sp>
        <p:nvSpPr>
          <p:cNvPr id="50179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2850" cy="4114800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6053150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198350A-B4E3-4A23-99EC-C231DCE68509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48131" name="Text Box 2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/>
          </p:nvPr>
        </p:nvSpPr>
        <p:spPr>
          <a:xfrm>
            <a:off x="904664" y="4705350"/>
            <a:ext cx="4959942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7580403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198350A-B4E3-4A23-99EC-C231DCE68509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48131" name="Text Box 2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/>
          </p:nvPr>
        </p:nvSpPr>
        <p:spPr>
          <a:xfrm>
            <a:off x="904664" y="4705350"/>
            <a:ext cx="4959942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4820919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198350A-B4E3-4A23-99EC-C231DCE68509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48131" name="Text Box 2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/>
          </p:nvPr>
        </p:nvSpPr>
        <p:spPr>
          <a:xfrm>
            <a:off x="904664" y="4705350"/>
            <a:ext cx="4959942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40597299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198350A-B4E3-4A23-99EC-C231DCE68509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48131" name="Text Box 2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/>
          </p:nvPr>
        </p:nvSpPr>
        <p:spPr>
          <a:xfrm>
            <a:off x="904664" y="4705350"/>
            <a:ext cx="4959942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4996602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198350A-B4E3-4A23-99EC-C231DCE68509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48131" name="Text Box 2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/>
          </p:nvPr>
        </p:nvSpPr>
        <p:spPr>
          <a:xfrm>
            <a:off x="904664" y="4705350"/>
            <a:ext cx="4959942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60950118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198350A-B4E3-4A23-99EC-C231DCE68509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48131" name="Text Box 2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/>
          </p:nvPr>
        </p:nvSpPr>
        <p:spPr>
          <a:xfrm>
            <a:off x="904664" y="4705350"/>
            <a:ext cx="4959942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644202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8454DEB4-06A9-4C09-BA3F-4894DE3EA315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1945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pt-BR" altLang="pt-BR" b="1" smtClean="0"/>
              <a:t>Ideologia </a:t>
            </a:r>
            <a:r>
              <a:rPr lang="pt-BR" altLang="pt-BR" smtClean="0"/>
              <a:t>possui diferentes significados e </a:t>
            </a:r>
            <a:r>
              <a:rPr lang="pt-BR" altLang="pt-BR" b="1" smtClean="0"/>
              <a:t>duas concepções</a:t>
            </a:r>
            <a:r>
              <a:rPr lang="pt-BR" altLang="pt-BR" smtClean="0"/>
              <a:t>: a </a:t>
            </a:r>
            <a:r>
              <a:rPr lang="pt-BR" altLang="pt-BR" b="1" smtClean="0"/>
              <a:t>neutra</a:t>
            </a:r>
            <a:r>
              <a:rPr lang="pt-BR" altLang="pt-BR" smtClean="0"/>
              <a:t> e a </a:t>
            </a:r>
            <a:r>
              <a:rPr lang="pt-BR" altLang="pt-BR" b="1" smtClean="0"/>
              <a:t>crítica</a:t>
            </a:r>
            <a:r>
              <a:rPr lang="pt-BR" altLang="pt-BR" smtClean="0"/>
              <a:t>. Na neutra, significa </a:t>
            </a:r>
            <a:r>
              <a:rPr lang="pt-BR" altLang="pt-BR" b="1" smtClean="0"/>
              <a:t>ideário</a:t>
            </a:r>
            <a:r>
              <a:rPr lang="pt-BR" altLang="pt-BR" smtClean="0"/>
              <a:t>, conjunto de ideias, de pensamentos, de doutrinas ou de visões de mundo de um indivíduo ou de um grupo, orientado para suas ações sociais e, principalmente, políticas. Na concepção </a:t>
            </a:r>
            <a:r>
              <a:rPr lang="pt-BR" altLang="pt-BR" b="1" smtClean="0"/>
              <a:t>crítica</a:t>
            </a:r>
            <a:r>
              <a:rPr lang="pt-BR" altLang="pt-BR" smtClean="0"/>
              <a:t>, signiifica um instrumento de dominação que age por meio de persuasão ou dissuasão (sem emprego da força física) de forma prescritiva, alienando a consciência humana.</a:t>
            </a:r>
            <a:endParaRPr lang="en-US" altLang="pt-BR" smtClean="0"/>
          </a:p>
        </p:txBody>
      </p:sp>
    </p:spTree>
    <p:extLst>
      <p:ext uri="{BB962C8B-B14F-4D97-AF65-F5344CB8AC3E}">
        <p14:creationId xmlns:p14="http://schemas.microsoft.com/office/powerpoint/2010/main" val="146964818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198350A-B4E3-4A23-99EC-C231DCE68509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48131" name="Text Box 2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/>
          </p:nvPr>
        </p:nvSpPr>
        <p:spPr>
          <a:xfrm>
            <a:off x="904664" y="4705350"/>
            <a:ext cx="4959942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Art. 10.  O juiz não pode decidir, em grau algum de jurisdição, com base em fundamento a respeito do qual não se tenha dado às partes oportunidade de se manifestar, ainda que se trate de matéria sobre a qual deva decidir de ofício.</a:t>
            </a:r>
          </a:p>
          <a:p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6589773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52E20B7-BE43-4CE1-86FF-3CF8339327A7}" type="slidenum">
              <a:rPr lang="pt-BR" altLang="pt-BR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body"/>
          </p:nvPr>
        </p:nvSpPr>
        <p:spPr>
          <a:xfrm>
            <a:off x="904663" y="4705350"/>
            <a:ext cx="4969366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07925008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FFA90FF-20FD-405F-8313-741505170324}" type="slidenum">
              <a:rPr lang="pt-BR" altLang="pt-BR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52227" name="Text Box 1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body"/>
          </p:nvPr>
        </p:nvSpPr>
        <p:spPr>
          <a:xfrm>
            <a:off x="904663" y="4705350"/>
            <a:ext cx="4969366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893475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87A9CCB-8899-43E7-8BAB-C79FFC5474A5}" type="slidenum">
              <a:rPr lang="pt-BR" altLang="pt-BR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17411" name="Text Box 1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body"/>
          </p:nvPr>
        </p:nvSpPr>
        <p:spPr>
          <a:xfrm>
            <a:off x="904663" y="4705350"/>
            <a:ext cx="4969366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924713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EF124C3C-22E9-4571-96E3-FEEC22CBDA5A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pt-BR" altLang="pt-B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9380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D0933958-F722-4F13-88DE-2DA9965C7D68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pt-BR" altLang="pt-B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182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D0933958-F722-4F13-88DE-2DA9965C7D68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pt-BR" altLang="pt-B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026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4316B641-38D7-4E0D-9B40-A189EDFBB9E4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904663" y="4705350"/>
            <a:ext cx="4970937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28955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 noChangeArrowheads="1"/>
          </p:cNvSpPr>
          <p:nvPr/>
        </p:nvSpPr>
        <p:spPr bwMode="auto">
          <a:xfrm>
            <a:off x="3844819" y="9410700"/>
            <a:ext cx="2940156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0E9D645-AA5C-4356-9104-771D6B6837E1}" type="slidenum">
              <a:rPr lang="pt-BR" altLang="pt-BR">
                <a:solidFill>
                  <a:schemeClr val="bg1"/>
                </a:solidFill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pt-BR" altLang="pt-BR">
              <a:solidFill>
                <a:schemeClr val="bg1"/>
              </a:solidFill>
            </a:endParaRPr>
          </a:p>
        </p:txBody>
      </p:sp>
      <p:sp>
        <p:nvSpPr>
          <p:cNvPr id="27651" name="Text Box 1"/>
          <p:cNvSpPr txBox="1">
            <a:spLocks noChangeArrowheads="1"/>
          </p:cNvSpPr>
          <p:nvPr/>
        </p:nvSpPr>
        <p:spPr bwMode="auto">
          <a:xfrm>
            <a:off x="1130829" y="742950"/>
            <a:ext cx="4523317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8000"/>
              </a:lnSpc>
              <a:spcBef>
                <a:spcPct val="0"/>
              </a:spcBef>
              <a:buClr>
                <a:srgbClr val="000066"/>
              </a:buClr>
            </a:pPr>
            <a:endParaRPr lang="pt-BR" altLang="pt-BR" sz="2400">
              <a:solidFill>
                <a:schemeClr val="bg1"/>
              </a:solidFill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body"/>
          </p:nvPr>
        </p:nvSpPr>
        <p:spPr>
          <a:xfrm>
            <a:off x="904663" y="4705350"/>
            <a:ext cx="4970937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364104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A8460D-5F27-EE43-B950-0C52DFF98C9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8181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5784B8-29CE-6F44-8A02-BDEDB812CB7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1540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37A6A8-71CF-604D-A5B4-6B63BC2F5C3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7047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13FDCD-30DA-1941-B4E5-A5248899552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987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27C7B7-AC3E-2448-B933-EE14A03B4FBB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573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D627A9-35F9-1446-9617-50148C30005E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0358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7BD52E-EA50-F645-97BC-3EB8EE314CFB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628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42E93E-268C-4B4F-B880-653D33D0E71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2393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49E5E3-241C-0A46-BBBD-0B47697564A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4838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2F35D2-D984-CC40-B33E-388F5FBA178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8599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EAFED9-448C-6642-91FA-3B3872513B7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3062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30351B90-EA0E-3844-9224-E51F855303B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66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06" r:id="rId1"/>
    <p:sldLayoutId id="2147485007" r:id="rId2"/>
    <p:sldLayoutId id="2147485008" r:id="rId3"/>
    <p:sldLayoutId id="2147485009" r:id="rId4"/>
    <p:sldLayoutId id="2147485010" r:id="rId5"/>
    <p:sldLayoutId id="2147485011" r:id="rId6"/>
    <p:sldLayoutId id="2147485012" r:id="rId7"/>
    <p:sldLayoutId id="2147485013" r:id="rId8"/>
    <p:sldLayoutId id="2147485014" r:id="rId9"/>
    <p:sldLayoutId id="2147485015" r:id="rId10"/>
    <p:sldLayoutId id="2147485016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8096" y="332656"/>
            <a:ext cx="7290054" cy="1499616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</a:rPr>
              <a:t> O NOVO CPC E O PROCESSO </a:t>
            </a:r>
            <a:r>
              <a:rPr lang="pt-BR" b="1" dirty="0">
                <a:solidFill>
                  <a:srgbClr val="FF0000"/>
                </a:solidFill>
              </a:rPr>
              <a:t>DO </a:t>
            </a:r>
            <a:r>
              <a:rPr lang="pt-BR" b="1" dirty="0" smtClean="0">
                <a:solidFill>
                  <a:srgbClr val="FF0000"/>
                </a:solidFill>
              </a:rPr>
              <a:t>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algn="r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pt-BR" sz="3300" b="1" dirty="0" smtClean="0">
              <a:latin typeface="Verdana" pitchFamily="34" charset="0"/>
            </a:endParaRPr>
          </a:p>
          <a:p>
            <a:pPr marL="274320" indent="-274320" algn="r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pt-BR" sz="3300" b="1" dirty="0" smtClean="0">
                <a:latin typeface="Verdana" pitchFamily="34" charset="0"/>
              </a:rPr>
              <a:t>CARLOS </a:t>
            </a:r>
            <a:r>
              <a:rPr lang="pt-BR" sz="3300" b="1" dirty="0">
                <a:latin typeface="Verdana" pitchFamily="34" charset="0"/>
              </a:rPr>
              <a:t>HENRIQUE BEZERRA LEITE</a:t>
            </a:r>
          </a:p>
          <a:p>
            <a:pPr marL="274320" indent="-274320" algn="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None/>
              <a:defRPr/>
            </a:pPr>
            <a:r>
              <a:rPr lang="pt-BR" dirty="0">
                <a:latin typeface="Verdana" pitchFamily="34" charset="0"/>
              </a:rPr>
              <a:t>Doutor e Mestre em Direito das Relações Sociais (PUC/SP)</a:t>
            </a:r>
            <a:r>
              <a:rPr lang="ar-SA" dirty="0">
                <a:latin typeface="Verdana" pitchFamily="34" charset="0"/>
                <a:cs typeface="Arial" charset="0"/>
              </a:rPr>
              <a:t>‏</a:t>
            </a:r>
            <a:endParaRPr lang="pt-BR" dirty="0">
              <a:latin typeface="Verdana" pitchFamily="34" charset="0"/>
            </a:endParaRPr>
          </a:p>
          <a:p>
            <a:pPr marL="274320" indent="-274320" algn="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None/>
              <a:defRPr/>
            </a:pPr>
            <a:r>
              <a:rPr lang="pt-BR" dirty="0">
                <a:latin typeface="Verdana" pitchFamily="34" charset="0"/>
              </a:rPr>
              <a:t>Professor de Direitos Humanos Sociais Metaindividuais </a:t>
            </a:r>
            <a:r>
              <a:rPr lang="pt-BR" dirty="0" smtClean="0">
                <a:latin typeface="Verdana" pitchFamily="34" charset="0"/>
              </a:rPr>
              <a:t>e Processo do Trabalho </a:t>
            </a:r>
            <a:r>
              <a:rPr lang="pt-BR" dirty="0" smtClean="0">
                <a:latin typeface="Verdana" pitchFamily="34" charset="0"/>
              </a:rPr>
              <a:t>(FDV</a:t>
            </a:r>
            <a:r>
              <a:rPr lang="pt-BR" dirty="0">
                <a:latin typeface="Verdana" pitchFamily="34" charset="0"/>
              </a:rPr>
              <a:t>)</a:t>
            </a:r>
            <a:r>
              <a:rPr lang="ar-SA" dirty="0">
                <a:latin typeface="Verdana" pitchFamily="34" charset="0"/>
                <a:cs typeface="Arial" charset="0"/>
              </a:rPr>
              <a:t>‏</a:t>
            </a:r>
            <a:endParaRPr lang="pt-BR" dirty="0">
              <a:latin typeface="Verdana" pitchFamily="34" charset="0"/>
            </a:endParaRPr>
          </a:p>
          <a:p>
            <a:pPr marL="274320" indent="-274320" algn="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None/>
              <a:defRPr/>
            </a:pPr>
            <a:r>
              <a:rPr lang="pt-BR" dirty="0" smtClean="0">
                <a:latin typeface="Verdana" pitchFamily="34" charset="0"/>
                <a:cs typeface="Arial" charset="0"/>
              </a:rPr>
              <a:t>Professor </a:t>
            </a:r>
            <a:r>
              <a:rPr lang="pt-BR" dirty="0">
                <a:latin typeface="Verdana" pitchFamily="34" charset="0"/>
                <a:cs typeface="Arial" charset="0"/>
              </a:rPr>
              <a:t>Convidado da Pós-Graduação da PUC/SP (</a:t>
            </a:r>
            <a:r>
              <a:rPr lang="pt-BR" dirty="0" err="1">
                <a:latin typeface="Verdana" pitchFamily="34" charset="0"/>
                <a:cs typeface="Arial" charset="0"/>
              </a:rPr>
              <a:t>Cogeae</a:t>
            </a:r>
            <a:r>
              <a:rPr lang="pt-BR" dirty="0">
                <a:latin typeface="Verdana" pitchFamily="34" charset="0"/>
                <a:cs typeface="Arial" charset="0"/>
              </a:rPr>
              <a:t>)</a:t>
            </a:r>
            <a:r>
              <a:rPr lang="ar-SA" dirty="0">
                <a:latin typeface="Verdana" pitchFamily="34" charset="0"/>
                <a:cs typeface="Arial" charset="0"/>
              </a:rPr>
              <a:t>‏</a:t>
            </a:r>
            <a:endParaRPr lang="pt-BR" dirty="0">
              <a:latin typeface="Verdana" pitchFamily="34" charset="0"/>
            </a:endParaRPr>
          </a:p>
          <a:p>
            <a:pPr marL="274320" indent="-274320" algn="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None/>
              <a:defRPr/>
            </a:pPr>
            <a:r>
              <a:rPr lang="pt-BR" dirty="0" smtClean="0">
                <a:latin typeface="Verdana" pitchFamily="34" charset="0"/>
              </a:rPr>
              <a:t>Desembargador </a:t>
            </a:r>
            <a:r>
              <a:rPr lang="pt-BR" dirty="0">
                <a:latin typeface="Verdana" pitchFamily="34" charset="0"/>
              </a:rPr>
              <a:t>do Tribunal Regional do Trabalho/ES</a:t>
            </a:r>
          </a:p>
          <a:p>
            <a:pPr marL="274320" indent="-274320" algn="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None/>
              <a:defRPr/>
            </a:pPr>
            <a:r>
              <a:rPr lang="pt-BR" dirty="0">
                <a:latin typeface="Verdana" pitchFamily="34" charset="0"/>
              </a:rPr>
              <a:t>Titular da Cadeira 44 da ANDT</a:t>
            </a:r>
          </a:p>
          <a:p>
            <a:pPr marL="274320" indent="-274320" algn="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None/>
              <a:defRPr/>
            </a:pPr>
            <a:r>
              <a:rPr lang="pt-BR" dirty="0" smtClean="0">
                <a:latin typeface="Verdana" pitchFamily="34" charset="0"/>
              </a:rPr>
              <a:t>Foi Procurador </a:t>
            </a:r>
            <a:r>
              <a:rPr lang="pt-BR" dirty="0">
                <a:latin typeface="Verdana" pitchFamily="34" charset="0"/>
              </a:rPr>
              <a:t>Regional do Ministério Público do </a:t>
            </a:r>
            <a:r>
              <a:rPr lang="pt-BR" dirty="0" smtClean="0">
                <a:latin typeface="Verdana" pitchFamily="34" charset="0"/>
              </a:rPr>
              <a:t>Trabalho,</a:t>
            </a:r>
            <a:r>
              <a:rPr lang="pt-BR" dirty="0" smtClean="0">
                <a:latin typeface="Verdana" pitchFamily="34" charset="0"/>
              </a:rPr>
              <a:t> Professor Associado da UFES, </a:t>
            </a:r>
            <a:r>
              <a:rPr lang="pt-BR" dirty="0" smtClean="0">
                <a:latin typeface="Verdana" pitchFamily="34" charset="0"/>
              </a:rPr>
              <a:t>Procurador </a:t>
            </a:r>
            <a:r>
              <a:rPr lang="pt-BR" dirty="0">
                <a:latin typeface="Verdana" pitchFamily="34" charset="0"/>
              </a:rPr>
              <a:t>do Município de </a:t>
            </a:r>
            <a:r>
              <a:rPr lang="pt-BR" dirty="0" smtClean="0">
                <a:latin typeface="Verdana" pitchFamily="34" charset="0"/>
              </a:rPr>
              <a:t>Vitória e Advogado</a:t>
            </a:r>
            <a:endParaRPr lang="pt-BR" dirty="0">
              <a:latin typeface="Verdana" pitchFamily="34" charset="0"/>
            </a:endParaRPr>
          </a:p>
          <a:p>
            <a:pPr marL="274320" indent="-274320" algn="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None/>
              <a:defRPr/>
            </a:pPr>
            <a:r>
              <a:rPr lang="pt-BR" dirty="0">
                <a:latin typeface="Verdana" pitchFamily="34" charset="0"/>
              </a:rPr>
              <a:t>Conferencista, Autor de Livros e Artigos Jurídicos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203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323528" y="549275"/>
            <a:ext cx="8208912" cy="5832475"/>
          </a:xfrm>
        </p:spPr>
        <p:txBody>
          <a:bodyPr lIns="90000" tIns="46800" rIns="90000" bIns="46800">
            <a:normAutofit lnSpcReduction="10000"/>
          </a:bodyPr>
          <a:lstStyle/>
          <a:p>
            <a:pPr marL="173038" indent="-173038" algn="ctr" eaLnBrk="1" hangingPunct="1">
              <a:lnSpc>
                <a:spcPct val="103000"/>
              </a:lnSpc>
              <a:buClr>
                <a:schemeClr val="tx1"/>
              </a:buClr>
              <a:buFont typeface="Symbol" pitchFamily="18" charset="2"/>
              <a:buNone/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</a:pPr>
            <a:r>
              <a:rPr lang="en-GB" altLang="pt-BR" sz="2400" b="1" u="sng" dirty="0" smtClean="0">
                <a:solidFill>
                  <a:srgbClr val="C00000"/>
                </a:solidFill>
                <a:latin typeface="Arial" pitchFamily="34" charset="0"/>
              </a:rPr>
              <a:t>NOVAS CARACTERÍSTICAS DOS PRINCÍPIOS CONSTITUCIONAIS</a:t>
            </a:r>
            <a:r>
              <a:rPr lang="en-GB" altLang="pt-BR" sz="2400" b="1" dirty="0" smtClean="0">
                <a:solidFill>
                  <a:srgbClr val="C00000"/>
                </a:solidFill>
                <a:latin typeface="Arial" pitchFamily="34" charset="0"/>
              </a:rPr>
              <a:t>:</a:t>
            </a:r>
          </a:p>
          <a:p>
            <a:pPr marL="173038" indent="-173038" algn="ctr" eaLnBrk="1" hangingPunct="1">
              <a:lnSpc>
                <a:spcPct val="103000"/>
              </a:lnSpc>
              <a:buClr>
                <a:schemeClr val="tx1"/>
              </a:buClr>
              <a:buFont typeface="Symbol" pitchFamily="18" charset="2"/>
              <a:buNone/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</a:pPr>
            <a:endParaRPr lang="en-GB" altLang="pt-BR" sz="2400" b="1" dirty="0" smtClean="0">
              <a:latin typeface="Arial" pitchFamily="34" charset="0"/>
            </a:endParaRPr>
          </a:p>
          <a:p>
            <a:pPr marL="173038" indent="-173038" algn="just">
              <a:spcAft>
                <a:spcPts val="300"/>
              </a:spcAft>
              <a:buClr>
                <a:schemeClr val="tx1"/>
              </a:buClr>
              <a:buFont typeface="Symbol" pitchFamily="18" charset="2"/>
              <a:buChar char="®"/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</a:pPr>
            <a:r>
              <a:rPr lang="pt-BR" altLang="pt-BR" sz="2400" dirty="0" smtClean="0">
                <a:solidFill>
                  <a:srgbClr val="000000"/>
                </a:solidFill>
                <a:latin typeface="Arial" pitchFamily="34" charset="0"/>
              </a:rPr>
              <a:t> Integram o direito positivo como </a:t>
            </a:r>
            <a:r>
              <a:rPr lang="pt-BR" altLang="pt-BR" sz="2400" b="1" dirty="0" smtClean="0">
                <a:solidFill>
                  <a:srgbClr val="000000"/>
                </a:solidFill>
                <a:latin typeface="Arial" pitchFamily="34" charset="0"/>
              </a:rPr>
              <a:t>normas fundamentais</a:t>
            </a:r>
            <a:r>
              <a:rPr lang="pt-BR" altLang="pt-BR" sz="2400" dirty="0" smtClean="0">
                <a:solidFill>
                  <a:srgbClr val="000000"/>
                </a:solidFill>
                <a:latin typeface="Arial" pitchFamily="34" charset="0"/>
              </a:rPr>
              <a:t>;</a:t>
            </a:r>
          </a:p>
          <a:p>
            <a:pPr marL="173038" indent="-173038" algn="just">
              <a:buClr>
                <a:schemeClr val="tx1"/>
              </a:buClr>
              <a:buFont typeface="Symbol" pitchFamily="18" charset="2"/>
              <a:buChar char="®"/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</a:pPr>
            <a:r>
              <a:rPr lang="pt-BR" altLang="pt-BR" sz="2400" dirty="0" smtClean="0">
                <a:solidFill>
                  <a:srgbClr val="000000"/>
                </a:solidFill>
                <a:latin typeface="Arial" pitchFamily="34" charset="0"/>
              </a:rPr>
              <a:t> Ocupam o </a:t>
            </a:r>
            <a:r>
              <a:rPr lang="pt-BR" altLang="pt-BR" sz="2400" b="1" dirty="0" smtClean="0">
                <a:solidFill>
                  <a:srgbClr val="000000"/>
                </a:solidFill>
                <a:latin typeface="Arial" pitchFamily="34" charset="0"/>
              </a:rPr>
              <a:t>mais alto posto na escala normativa</a:t>
            </a:r>
            <a:r>
              <a:rPr lang="pt-BR" altLang="pt-BR" sz="2400" dirty="0" smtClean="0">
                <a:solidFill>
                  <a:srgbClr val="000000"/>
                </a:solidFill>
                <a:latin typeface="Arial" pitchFamily="34" charset="0"/>
              </a:rPr>
              <a:t>; </a:t>
            </a:r>
          </a:p>
          <a:p>
            <a:pPr marL="173038" indent="-173038" algn="just">
              <a:buClr>
                <a:schemeClr val="tx1"/>
              </a:buClr>
              <a:buFont typeface="Symbol" pitchFamily="18" charset="2"/>
              <a:buChar char="®"/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</a:pPr>
            <a:r>
              <a:rPr lang="pt-BR" altLang="pt-BR" sz="2400" dirty="0" smtClean="0">
                <a:solidFill>
                  <a:srgbClr val="000000"/>
                </a:solidFill>
                <a:latin typeface="Arial" pitchFamily="34" charset="0"/>
              </a:rPr>
              <a:t> São fontes </a:t>
            </a:r>
            <a:r>
              <a:rPr lang="pt-BR" altLang="pt-BR" sz="2400" b="1" dirty="0" smtClean="0">
                <a:solidFill>
                  <a:srgbClr val="000000"/>
                </a:solidFill>
                <a:latin typeface="Arial" pitchFamily="34" charset="0"/>
              </a:rPr>
              <a:t>formais primárias do ordenamento jurídico – </a:t>
            </a:r>
            <a:r>
              <a:rPr lang="pt-BR" altLang="pt-BR" sz="2400" dirty="0" smtClean="0">
                <a:solidFill>
                  <a:srgbClr val="000000"/>
                </a:solidFill>
                <a:latin typeface="Arial" pitchFamily="34" charset="0"/>
              </a:rPr>
              <a:t>Reinterpretação da LINDB (art. 4º) e da CLT (</a:t>
            </a:r>
            <a:r>
              <a:rPr lang="pt-BR" altLang="pt-BR" sz="2400" dirty="0" err="1" smtClean="0">
                <a:solidFill>
                  <a:srgbClr val="000000"/>
                </a:solidFill>
                <a:latin typeface="Arial" pitchFamily="34" charset="0"/>
              </a:rPr>
              <a:t>arts</a:t>
            </a:r>
            <a:r>
              <a:rPr lang="pt-BR" altLang="pt-BR" sz="2400" dirty="0" smtClean="0">
                <a:solidFill>
                  <a:srgbClr val="000000"/>
                </a:solidFill>
                <a:latin typeface="Arial" pitchFamily="34" charset="0"/>
              </a:rPr>
              <a:t>. 8º e 769), que consideram os princípios gerais de direito como meras fontes subsidiárias diante das lacunas do sistema;</a:t>
            </a:r>
          </a:p>
          <a:p>
            <a:pPr marL="173038" indent="-173038" algn="just">
              <a:buClr>
                <a:schemeClr val="tx1"/>
              </a:buClr>
              <a:buFont typeface="Symbol" pitchFamily="18" charset="2"/>
              <a:buChar char="®"/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</a:pPr>
            <a:r>
              <a:rPr lang="pt-BR" altLang="pt-BR" sz="2400" dirty="0" smtClean="0">
                <a:solidFill>
                  <a:srgbClr val="000000"/>
                </a:solidFill>
                <a:latin typeface="Arial" pitchFamily="34" charset="0"/>
              </a:rPr>
              <a:t> Violar um princípio é muito mais grave que violar uma regra;</a:t>
            </a:r>
          </a:p>
          <a:p>
            <a:pPr marL="173038" indent="-173038" algn="just">
              <a:buClr>
                <a:schemeClr val="tx1"/>
              </a:buClr>
              <a:buFont typeface="Symbol" pitchFamily="18" charset="2"/>
              <a:buChar char="®"/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</a:pPr>
            <a:r>
              <a:rPr lang="pt-BR" altLang="pt-BR" sz="2400" dirty="0" smtClean="0">
                <a:solidFill>
                  <a:srgbClr val="000000"/>
                </a:solidFill>
                <a:latin typeface="Arial" pitchFamily="34" charset="0"/>
              </a:rPr>
              <a:t> Em  caso de conflito entre princípio (justiça) e regra (lei), preferência para o primeiro;</a:t>
            </a:r>
            <a:endParaRPr lang="en-GB" altLang="pt-BR" sz="240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6960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323529" y="533400"/>
            <a:ext cx="8352928" cy="6064250"/>
          </a:xfrm>
        </p:spPr>
        <p:txBody>
          <a:bodyPr lIns="90000" tIns="46800" rIns="90000" bIns="46800"/>
          <a:lstStyle/>
          <a:p>
            <a:pPr marL="0" indent="0" algn="ctr" eaLnBrk="1" hangingPunct="1">
              <a:spcBef>
                <a:spcPts val="500"/>
              </a:spcBef>
              <a:buFont typeface="Wingdings 3" pitchFamily="18" charset="2"/>
              <a:buNone/>
              <a:tabLst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pt-BR" sz="28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PRINCÍPIOS FUNDAMENTAIS ESPECÍFICOS DO DIREITO PROCESSUAL</a:t>
            </a:r>
          </a:p>
          <a:p>
            <a:pPr marL="0" indent="0" algn="ctr" eaLnBrk="1" hangingPunct="1">
              <a:spcBef>
                <a:spcPts val="500"/>
              </a:spcBef>
              <a:buFont typeface="Wingdings 3" pitchFamily="18" charset="2"/>
              <a:buNone/>
              <a:tabLst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altLang="pt-BR" sz="2800" b="1" u="sng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500"/>
              </a:spcBef>
              <a:buFont typeface="Wingdings" panose="05000000000000000000" pitchFamily="2" charset="2"/>
              <a:buChar char="Ø"/>
              <a:tabLst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Acesso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efetivo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individual e 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coletivo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Justiça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(CF, 5º, XXXV; NCPC 3º)</a:t>
            </a:r>
          </a:p>
          <a:p>
            <a:pPr marL="342900" indent="-342900" algn="just" eaLnBrk="1" hangingPunct="1">
              <a:spcBef>
                <a:spcPts val="500"/>
              </a:spcBef>
              <a:buFont typeface="Wingdings" panose="05000000000000000000" pitchFamily="2" charset="2"/>
              <a:buChar char="Ø"/>
              <a:tabLst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Devido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processo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adequado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tempestivo</a:t>
            </a:r>
            <a:r>
              <a:rPr lang="en-GB" alt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(CF 5º, LIV, LXXVIII; NCPC 4º, 6º e 8º)</a:t>
            </a:r>
            <a:endParaRPr lang="en-GB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500"/>
              </a:spcBef>
              <a:buFont typeface="Wingdings" panose="05000000000000000000" pitchFamily="2" charset="2"/>
              <a:buChar char="Ø"/>
              <a:tabLst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Ampla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defesa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alt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autor</a:t>
            </a:r>
            <a:r>
              <a:rPr lang="en-GB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GB" alt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réu</a:t>
            </a:r>
            <a:r>
              <a:rPr lang="en-GB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contraditório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(CF, 5º, LV; NCPC 7º, 9º e 10)</a:t>
            </a:r>
            <a:endParaRPr lang="en-GB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500"/>
              </a:spcBef>
              <a:buFont typeface="Wingdings" panose="05000000000000000000" pitchFamily="2" charset="2"/>
              <a:buChar char="Ø"/>
              <a:tabLst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Publicidade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fundamentação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das 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decisões</a:t>
            </a:r>
            <a:r>
              <a:rPr lang="en-GB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(CF 93, IX; NCPC 10, 11, 489, II, § 1º)</a:t>
            </a:r>
            <a:endParaRPr lang="en-GB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500"/>
              </a:spcBef>
              <a:buFont typeface="Wingdings" panose="05000000000000000000" pitchFamily="2" charset="2"/>
              <a:buChar char="Ø"/>
              <a:tabLst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Razoabilidade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Proporcionalidade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(CF 5º, § 2º; NCPC 8º)</a:t>
            </a:r>
            <a:endParaRPr lang="en-GB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500"/>
              </a:spcBef>
              <a:buFont typeface="Wingdings" panose="05000000000000000000" pitchFamily="2" charset="2"/>
              <a:buChar char="Ø"/>
              <a:tabLst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Eficiência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moralidade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impessoalidade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publicidade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legalidade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(CF, art. 37; NCPC 8º)</a:t>
            </a:r>
            <a:endParaRPr lang="en-GB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500"/>
              </a:spcBef>
              <a:buFont typeface="Wingdings" panose="05000000000000000000" pitchFamily="2" charset="2"/>
              <a:buChar char="Ø"/>
              <a:tabLst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Cooperação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 boa-</a:t>
            </a:r>
            <a:r>
              <a:rPr lang="en-GB" alt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fé</a:t>
            </a:r>
            <a:r>
              <a:rPr lang="en-GB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(NCPC 5º e 6º)</a:t>
            </a:r>
            <a:endParaRPr lang="en-GB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1143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683568" y="1340767"/>
            <a:ext cx="8208912" cy="5083845"/>
          </a:xfrm>
        </p:spPr>
        <p:txBody>
          <a:bodyPr lIns="90000" tIns="46800" rIns="90000" bIns="46800"/>
          <a:lstStyle/>
          <a:p>
            <a:pPr marL="0" indent="0" algn="ctr" eaLnBrk="1" hangingPunct="1">
              <a:lnSpc>
                <a:spcPct val="98000"/>
              </a:lnSpc>
              <a:buClr>
                <a:srgbClr val="000000"/>
              </a:buClr>
              <a:buSzPct val="45000"/>
              <a:buFont typeface="StarSymbol"/>
              <a:buChar char="●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en-GB" altLang="pt-BR" sz="2400" b="1" u="sng" dirty="0" smtClean="0">
                <a:solidFill>
                  <a:srgbClr val="C00000"/>
                </a:solidFill>
                <a:latin typeface="Bitstream Vera Sans"/>
              </a:rPr>
              <a:t>PROBLEMA DA EFETIVIDADE DO PROCESSO DO TRABALHO</a:t>
            </a:r>
            <a:r>
              <a:rPr lang="en-GB" altLang="pt-BR" sz="2400" b="1" dirty="0" smtClean="0">
                <a:solidFill>
                  <a:srgbClr val="C00000"/>
                </a:solidFill>
                <a:latin typeface="Bitstream Vera Sans"/>
              </a:rPr>
              <a:t> </a:t>
            </a:r>
          </a:p>
          <a:p>
            <a:pPr marL="0" indent="0" algn="just" eaLnBrk="1" hangingPunct="1">
              <a:lnSpc>
                <a:spcPct val="98000"/>
              </a:lnSpc>
              <a:buClr>
                <a:srgbClr val="000000"/>
              </a:buClr>
              <a:buSzPct val="45000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en-GB" altLang="pt-BR" sz="2400" dirty="0" smtClean="0">
                <a:latin typeface="Bitstream Vera Sans"/>
              </a:rPr>
              <a:t> A  </a:t>
            </a:r>
            <a:r>
              <a:rPr lang="en-GB" altLang="pt-BR" sz="2400" b="1" dirty="0" err="1" smtClean="0">
                <a:latin typeface="Bitstream Vera Sans"/>
              </a:rPr>
              <a:t>morosidade</a:t>
            </a:r>
            <a:r>
              <a:rPr lang="en-GB" altLang="pt-BR" sz="2400" b="1" dirty="0" smtClean="0">
                <a:latin typeface="Bitstream Vera Sans"/>
              </a:rPr>
              <a:t> processual </a:t>
            </a:r>
            <a:r>
              <a:rPr lang="en-GB" altLang="pt-BR" sz="2400" dirty="0" err="1" smtClean="0">
                <a:latin typeface="Bitstream Vera Sans"/>
              </a:rPr>
              <a:t>favorece</a:t>
            </a:r>
            <a:r>
              <a:rPr lang="en-GB" altLang="pt-BR" sz="2400" dirty="0" smtClean="0">
                <a:latin typeface="Bitstream Vera Sans"/>
              </a:rPr>
              <a:t> </a:t>
            </a:r>
            <a:r>
              <a:rPr lang="en-GB" altLang="pt-BR" sz="2400" dirty="0" err="1" smtClean="0">
                <a:latin typeface="Bitstream Vera Sans"/>
              </a:rPr>
              <a:t>os</a:t>
            </a:r>
            <a:r>
              <a:rPr lang="en-GB" altLang="pt-BR" sz="2400" dirty="0" smtClean="0">
                <a:latin typeface="Bitstream Vera Sans"/>
              </a:rPr>
              <a:t> </a:t>
            </a:r>
            <a:r>
              <a:rPr lang="en-GB" altLang="pt-BR" sz="2400" b="1" dirty="0" err="1" smtClean="0">
                <a:latin typeface="Bitstream Vera Sans"/>
              </a:rPr>
              <a:t>mais</a:t>
            </a:r>
            <a:r>
              <a:rPr lang="en-GB" altLang="pt-BR" sz="2400" b="1" dirty="0" smtClean="0">
                <a:latin typeface="Bitstream Vera Sans"/>
              </a:rPr>
              <a:t> </a:t>
            </a:r>
            <a:r>
              <a:rPr lang="en-GB" altLang="pt-BR" sz="2400" b="1" dirty="0" err="1" smtClean="0">
                <a:latin typeface="Bitstream Vera Sans"/>
              </a:rPr>
              <a:t>ricos</a:t>
            </a:r>
            <a:r>
              <a:rPr lang="en-GB" altLang="pt-BR" sz="2400" dirty="0" smtClean="0">
                <a:latin typeface="Bitstream Vera Sans"/>
              </a:rPr>
              <a:t> (no </a:t>
            </a:r>
            <a:r>
              <a:rPr lang="en-GB" altLang="pt-BR" sz="2400" dirty="0" err="1" smtClean="0">
                <a:latin typeface="Bitstream Vera Sans"/>
              </a:rPr>
              <a:t>Processo</a:t>
            </a:r>
            <a:r>
              <a:rPr lang="en-GB" altLang="pt-BR" sz="2400" dirty="0" smtClean="0">
                <a:latin typeface="Bitstream Vera Sans"/>
              </a:rPr>
              <a:t> do </a:t>
            </a:r>
            <a:r>
              <a:rPr lang="en-GB" altLang="pt-BR" sz="2400" dirty="0" err="1" smtClean="0">
                <a:latin typeface="Bitstream Vera Sans"/>
              </a:rPr>
              <a:t>Trabalho</a:t>
            </a:r>
            <a:r>
              <a:rPr lang="en-GB" altLang="pt-BR" sz="2400" dirty="0" smtClean="0">
                <a:latin typeface="Bitstream Vera Sans"/>
              </a:rPr>
              <a:t>, </a:t>
            </a:r>
            <a:r>
              <a:rPr lang="en-GB" altLang="pt-BR" sz="2400" dirty="0" err="1" smtClean="0">
                <a:latin typeface="Bitstream Vera Sans"/>
              </a:rPr>
              <a:t>os</a:t>
            </a:r>
            <a:r>
              <a:rPr lang="en-GB" altLang="pt-BR" sz="2400" dirty="0" smtClean="0">
                <a:latin typeface="Bitstream Vera Sans"/>
              </a:rPr>
              <a:t> </a:t>
            </a:r>
            <a:r>
              <a:rPr lang="en-GB" altLang="pt-BR" sz="2400" dirty="0" err="1" smtClean="0">
                <a:latin typeface="Bitstream Vera Sans"/>
              </a:rPr>
              <a:t>empregadores</a:t>
            </a:r>
            <a:r>
              <a:rPr lang="en-GB" altLang="pt-BR" sz="2400" dirty="0" smtClean="0">
                <a:latin typeface="Bitstream Vera Sans"/>
              </a:rPr>
              <a:t>) </a:t>
            </a:r>
            <a:r>
              <a:rPr lang="en-GB" altLang="pt-BR" sz="2400" dirty="0" err="1" smtClean="0">
                <a:latin typeface="Bitstream Vera Sans"/>
              </a:rPr>
              <a:t>em</a:t>
            </a:r>
            <a:r>
              <a:rPr lang="en-GB" altLang="pt-BR" sz="2400" dirty="0" smtClean="0">
                <a:latin typeface="Bitstream Vera Sans"/>
              </a:rPr>
              <a:t> </a:t>
            </a:r>
            <a:r>
              <a:rPr lang="en-GB" altLang="pt-BR" sz="2400" dirty="0" err="1" smtClean="0">
                <a:latin typeface="Bitstream Vera Sans"/>
              </a:rPr>
              <a:t>detrimento</a:t>
            </a:r>
            <a:r>
              <a:rPr lang="en-GB" altLang="pt-BR" sz="2400" dirty="0" smtClean="0">
                <a:latin typeface="Bitstream Vera Sans"/>
              </a:rPr>
              <a:t> dos </a:t>
            </a:r>
            <a:r>
              <a:rPr lang="en-GB" altLang="pt-BR" sz="2400" b="1" dirty="0" err="1" smtClean="0">
                <a:latin typeface="Bitstream Vera Sans"/>
              </a:rPr>
              <a:t>mais</a:t>
            </a:r>
            <a:r>
              <a:rPr lang="en-GB" altLang="pt-BR" sz="2400" b="1" dirty="0" smtClean="0">
                <a:latin typeface="Bitstream Vera Sans"/>
              </a:rPr>
              <a:t> </a:t>
            </a:r>
            <a:r>
              <a:rPr lang="en-GB" altLang="pt-BR" sz="2400" b="1" dirty="0" err="1" smtClean="0">
                <a:latin typeface="Bitstream Vera Sans"/>
              </a:rPr>
              <a:t>pobres</a:t>
            </a:r>
            <a:r>
              <a:rPr lang="en-GB" altLang="pt-BR" sz="2400" dirty="0" smtClean="0">
                <a:latin typeface="Bitstream Vera Sans"/>
              </a:rPr>
              <a:t> (</a:t>
            </a:r>
            <a:r>
              <a:rPr lang="en-GB" altLang="pt-BR" sz="2400" dirty="0" err="1" smtClean="0">
                <a:latin typeface="Bitstream Vera Sans"/>
              </a:rPr>
              <a:t>trabalhadores</a:t>
            </a:r>
            <a:r>
              <a:rPr lang="en-GB" altLang="pt-BR" sz="2400" dirty="0" smtClean="0">
                <a:latin typeface="Bitstream Vera Sans"/>
              </a:rPr>
              <a:t>), </a:t>
            </a:r>
            <a:r>
              <a:rPr lang="en-GB" altLang="pt-BR" sz="2400" dirty="0" err="1" smtClean="0">
                <a:latin typeface="Bitstream Vera Sans"/>
              </a:rPr>
              <a:t>sendo</a:t>
            </a:r>
            <a:r>
              <a:rPr lang="en-GB" altLang="pt-BR" sz="2400" dirty="0" smtClean="0">
                <a:latin typeface="Bitstream Vera Sans"/>
              </a:rPr>
              <a:t> </a:t>
            </a:r>
            <a:r>
              <a:rPr lang="en-GB" altLang="pt-BR" sz="2400" dirty="0" err="1" smtClean="0">
                <a:latin typeface="Bitstream Vera Sans"/>
              </a:rPr>
              <a:t>estes</a:t>
            </a:r>
            <a:r>
              <a:rPr lang="en-GB" altLang="pt-BR" sz="2400" dirty="0" smtClean="0">
                <a:latin typeface="Bitstream Vera Sans"/>
              </a:rPr>
              <a:t> </a:t>
            </a:r>
            <a:r>
              <a:rPr lang="en-GB" altLang="pt-BR" sz="2400" dirty="0" err="1" smtClean="0">
                <a:latin typeface="Bitstream Vera Sans"/>
              </a:rPr>
              <a:t>últimos</a:t>
            </a:r>
            <a:r>
              <a:rPr lang="en-GB" altLang="pt-BR" sz="2400" dirty="0" smtClean="0">
                <a:latin typeface="Bitstream Vera Sans"/>
              </a:rPr>
              <a:t> </a:t>
            </a:r>
            <a:r>
              <a:rPr lang="en-GB" altLang="pt-BR" sz="2400" dirty="0" err="1" smtClean="0">
                <a:latin typeface="Bitstream Vera Sans"/>
              </a:rPr>
              <a:t>certamente</a:t>
            </a:r>
            <a:r>
              <a:rPr lang="en-GB" altLang="pt-BR" sz="2400" dirty="0" smtClean="0">
                <a:latin typeface="Bitstream Vera Sans"/>
              </a:rPr>
              <a:t> </a:t>
            </a:r>
            <a:r>
              <a:rPr lang="en-GB" altLang="pt-BR" sz="2400" dirty="0" err="1" smtClean="0">
                <a:latin typeface="Bitstream Vera Sans"/>
              </a:rPr>
              <a:t>os</a:t>
            </a:r>
            <a:r>
              <a:rPr lang="en-GB" altLang="pt-BR" sz="2400" dirty="0" smtClean="0">
                <a:latin typeface="Bitstream Vera Sans"/>
              </a:rPr>
              <a:t> </a:t>
            </a:r>
            <a:r>
              <a:rPr lang="en-GB" altLang="pt-BR" sz="2400" dirty="0" err="1" smtClean="0">
                <a:latin typeface="Bitstream Vera Sans"/>
              </a:rPr>
              <a:t>mais</a:t>
            </a:r>
            <a:r>
              <a:rPr lang="en-GB" altLang="pt-BR" sz="2400" dirty="0" smtClean="0">
                <a:latin typeface="Bitstream Vera Sans"/>
              </a:rPr>
              <a:t> </a:t>
            </a:r>
            <a:r>
              <a:rPr lang="en-GB" altLang="pt-BR" sz="2400" dirty="0" err="1" smtClean="0">
                <a:latin typeface="Bitstream Vera Sans"/>
              </a:rPr>
              <a:t>prejudicados</a:t>
            </a:r>
            <a:r>
              <a:rPr lang="en-GB" altLang="pt-BR" sz="2400" dirty="0" smtClean="0">
                <a:latin typeface="Bitstream Vera Sans"/>
              </a:rPr>
              <a:t> com a </a:t>
            </a:r>
            <a:r>
              <a:rPr lang="en-GB" altLang="pt-BR" sz="2400" dirty="0" err="1" smtClean="0">
                <a:latin typeface="Bitstream Vera Sans"/>
              </a:rPr>
              <a:t>intempestividade</a:t>
            </a:r>
            <a:r>
              <a:rPr lang="en-GB" altLang="pt-BR" sz="2400" dirty="0" smtClean="0">
                <a:latin typeface="Bitstream Vera Sans"/>
              </a:rPr>
              <a:t> da </a:t>
            </a:r>
            <a:r>
              <a:rPr lang="en-GB" altLang="pt-BR" sz="2400" dirty="0" err="1" smtClean="0">
                <a:latin typeface="Bitstream Vera Sans"/>
              </a:rPr>
              <a:t>prestação</a:t>
            </a:r>
            <a:r>
              <a:rPr lang="en-GB" altLang="pt-BR" sz="2400" dirty="0" smtClean="0">
                <a:latin typeface="Bitstream Vera Sans"/>
              </a:rPr>
              <a:t> </a:t>
            </a:r>
            <a:r>
              <a:rPr lang="en-GB" altLang="pt-BR" sz="2400" dirty="0" err="1" smtClean="0">
                <a:latin typeface="Bitstream Vera Sans"/>
              </a:rPr>
              <a:t>jurisdicional</a:t>
            </a:r>
            <a:r>
              <a:rPr lang="en-GB" altLang="pt-BR" sz="2400" dirty="0" smtClean="0">
                <a:latin typeface="Bitstream Vera Sans"/>
              </a:rPr>
              <a:t>.</a:t>
            </a:r>
          </a:p>
          <a:p>
            <a:pPr marL="0" indent="0" algn="just" eaLnBrk="1" hangingPunct="1">
              <a:lnSpc>
                <a:spcPct val="98000"/>
              </a:lnSpc>
              <a:buClr>
                <a:srgbClr val="000000"/>
              </a:buClr>
              <a:buSzPct val="45000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en-GB" altLang="pt-BR" sz="2400" dirty="0" smtClean="0">
                <a:latin typeface="Bitstream Vera Sans"/>
              </a:rPr>
              <a:t> O </a:t>
            </a:r>
            <a:r>
              <a:rPr lang="en-GB" altLang="pt-BR" sz="2400" b="1" dirty="0" err="1" smtClean="0">
                <a:latin typeface="Bitstream Vera Sans"/>
              </a:rPr>
              <a:t>reconhecimento</a:t>
            </a:r>
            <a:r>
              <a:rPr lang="en-GB" altLang="pt-BR" sz="2400" b="1" dirty="0" smtClean="0">
                <a:latin typeface="Bitstream Vera Sans"/>
              </a:rPr>
              <a:t> da </a:t>
            </a:r>
            <a:r>
              <a:rPr lang="en-GB" altLang="pt-BR" sz="2400" b="1" dirty="0" err="1" smtClean="0">
                <a:latin typeface="Bitstream Vera Sans"/>
              </a:rPr>
              <a:t>relativização</a:t>
            </a:r>
            <a:r>
              <a:rPr lang="en-GB" altLang="pt-BR" sz="2400" b="1" dirty="0" smtClean="0">
                <a:latin typeface="Bitstream Vera Sans"/>
              </a:rPr>
              <a:t> do dogma da </a:t>
            </a:r>
            <a:r>
              <a:rPr lang="en-GB" altLang="pt-BR" sz="2400" b="1" dirty="0" err="1" smtClean="0">
                <a:latin typeface="Bitstream Vera Sans"/>
              </a:rPr>
              <a:t>autonomia</a:t>
            </a:r>
            <a:r>
              <a:rPr lang="en-GB" altLang="pt-BR" sz="2400" b="1" dirty="0" smtClean="0">
                <a:latin typeface="Bitstream Vera Sans"/>
              </a:rPr>
              <a:t> do </a:t>
            </a:r>
            <a:r>
              <a:rPr lang="en-GB" altLang="pt-BR" sz="2400" b="1" dirty="0" err="1" smtClean="0">
                <a:latin typeface="Bitstream Vera Sans"/>
              </a:rPr>
              <a:t>processo</a:t>
            </a:r>
            <a:r>
              <a:rPr lang="en-GB" altLang="pt-BR" sz="2400" b="1" dirty="0" smtClean="0">
                <a:latin typeface="Bitstream Vera Sans"/>
              </a:rPr>
              <a:t> do </a:t>
            </a:r>
            <a:r>
              <a:rPr lang="en-GB" altLang="pt-BR" sz="2400" b="1" dirty="0" err="1" smtClean="0">
                <a:latin typeface="Bitstream Vera Sans"/>
              </a:rPr>
              <a:t>trabalho</a:t>
            </a:r>
            <a:r>
              <a:rPr lang="en-GB" altLang="pt-BR" sz="2400" b="1" dirty="0" smtClean="0">
                <a:latin typeface="Bitstream Vera Sans"/>
              </a:rPr>
              <a:t> </a:t>
            </a:r>
            <a:r>
              <a:rPr lang="en-GB" altLang="pt-BR" sz="2400" dirty="0" err="1" smtClean="0">
                <a:latin typeface="Bitstream Vera Sans"/>
              </a:rPr>
              <a:t>nos</a:t>
            </a:r>
            <a:r>
              <a:rPr lang="en-GB" altLang="pt-BR" sz="2400" dirty="0" smtClean="0">
                <a:latin typeface="Bitstream Vera Sans"/>
              </a:rPr>
              <a:t> </a:t>
            </a:r>
            <a:r>
              <a:rPr lang="en-GB" altLang="pt-BR" sz="2400" dirty="0" err="1" smtClean="0">
                <a:latin typeface="Bitstream Vera Sans"/>
              </a:rPr>
              <a:t>casos</a:t>
            </a:r>
            <a:r>
              <a:rPr lang="en-GB" altLang="pt-BR" sz="2400" dirty="0" smtClean="0">
                <a:latin typeface="Bitstream Vera Sans"/>
              </a:rPr>
              <a:t> </a:t>
            </a:r>
            <a:r>
              <a:rPr lang="en-GB" altLang="pt-BR" sz="2400" dirty="0" err="1" smtClean="0">
                <a:latin typeface="Bitstream Vera Sans"/>
              </a:rPr>
              <a:t>em</a:t>
            </a:r>
            <a:r>
              <a:rPr lang="en-GB" altLang="pt-BR" sz="2400" dirty="0" smtClean="0">
                <a:latin typeface="Bitstream Vera Sans"/>
              </a:rPr>
              <a:t> que </a:t>
            </a:r>
            <a:r>
              <a:rPr lang="en-GB" altLang="pt-BR" sz="2400" dirty="0" err="1" smtClean="0">
                <a:latin typeface="Bitstream Vera Sans"/>
              </a:rPr>
              <a:t>os</a:t>
            </a:r>
            <a:r>
              <a:rPr lang="en-GB" altLang="pt-BR" sz="2400" dirty="0" smtClean="0">
                <a:latin typeface="Bitstream Vera Sans"/>
              </a:rPr>
              <a:t> arts. 769 e 899 da CLT </a:t>
            </a:r>
            <a:r>
              <a:rPr lang="en-GB" altLang="pt-BR" sz="2400" dirty="0" err="1" smtClean="0">
                <a:latin typeface="Bitstream Vera Sans"/>
              </a:rPr>
              <a:t>representarem</a:t>
            </a:r>
            <a:r>
              <a:rPr lang="en-GB" altLang="pt-BR" sz="2400" dirty="0" smtClean="0">
                <a:latin typeface="Bitstream Vera Sans"/>
              </a:rPr>
              <a:t>, </a:t>
            </a:r>
            <a:r>
              <a:rPr lang="en-GB" altLang="pt-BR" sz="2400" dirty="0" err="1" smtClean="0">
                <a:latin typeface="Bitstream Vera Sans"/>
              </a:rPr>
              <a:t>na</a:t>
            </a:r>
            <a:r>
              <a:rPr lang="en-GB" altLang="pt-BR" sz="2400" dirty="0" smtClean="0">
                <a:latin typeface="Bitstream Vera Sans"/>
              </a:rPr>
              <a:t> </a:t>
            </a:r>
            <a:r>
              <a:rPr lang="en-GB" altLang="pt-BR" sz="2400" dirty="0" err="1" smtClean="0">
                <a:latin typeface="Bitstream Vera Sans"/>
              </a:rPr>
              <a:t>prática</a:t>
            </a:r>
            <a:r>
              <a:rPr lang="en-GB" altLang="pt-BR" sz="2400" dirty="0" smtClean="0">
                <a:latin typeface="Bitstream Vera Sans"/>
              </a:rPr>
              <a:t>, </a:t>
            </a:r>
            <a:r>
              <a:rPr lang="en-GB" altLang="pt-BR" sz="2400" dirty="0" err="1" smtClean="0">
                <a:latin typeface="Bitstream Vera Sans"/>
              </a:rPr>
              <a:t>descompromisso</a:t>
            </a:r>
            <a:r>
              <a:rPr lang="en-GB" altLang="pt-BR" sz="2400" dirty="0" smtClean="0">
                <a:latin typeface="Bitstream Vera Sans"/>
              </a:rPr>
              <a:t> com a </a:t>
            </a:r>
            <a:r>
              <a:rPr lang="en-GB" altLang="pt-BR" sz="2400" dirty="0" err="1" smtClean="0">
                <a:latin typeface="Bitstream Vera Sans"/>
              </a:rPr>
              <a:t>justiça</a:t>
            </a:r>
            <a:r>
              <a:rPr lang="en-GB" altLang="pt-BR" sz="2400" dirty="0" smtClean="0">
                <a:latin typeface="Bitstream Vera Sans"/>
              </a:rPr>
              <a:t> e </a:t>
            </a:r>
            <a:r>
              <a:rPr lang="en-GB" altLang="pt-BR" sz="2400" dirty="0" err="1" smtClean="0">
                <a:latin typeface="Bitstream Vera Sans"/>
              </a:rPr>
              <a:t>efetividade</a:t>
            </a:r>
            <a:r>
              <a:rPr lang="en-GB" altLang="pt-BR" sz="2400" dirty="0" smtClean="0">
                <a:latin typeface="Bitstream Vera Sans"/>
              </a:rPr>
              <a:t>.</a:t>
            </a:r>
          </a:p>
        </p:txBody>
      </p:sp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971600" y="188640"/>
            <a:ext cx="7772400" cy="863600"/>
          </a:xfrm>
        </p:spPr>
        <p:txBody>
          <a:bodyPr lIns="90000" tIns="46800" rIns="90000" bIns="46800" rtlCol="0">
            <a:normAutofit/>
          </a:bodyPr>
          <a:lstStyle/>
          <a:p>
            <a:pPr algn="ctr" eaLnBrk="1" fontAlgn="auto" hangingPunct="1">
              <a:lnSpc>
                <a:spcPct val="93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kern="1200" dirty="0" err="1" smtClean="0">
                <a:solidFill>
                  <a:srgbClr val="C00000"/>
                </a:solidFill>
                <a:latin typeface="Arial" charset="0"/>
              </a:rPr>
              <a:t>Heterointegração</a:t>
            </a:r>
            <a:r>
              <a:rPr lang="en-GB" sz="2800" b="1" kern="1200" dirty="0" smtClean="0">
                <a:solidFill>
                  <a:srgbClr val="C00000"/>
                </a:solidFill>
                <a:latin typeface="Arial" charset="0"/>
              </a:rPr>
              <a:t> do </a:t>
            </a:r>
            <a:r>
              <a:rPr lang="en-GB" sz="2800" b="1" kern="1200" dirty="0">
                <a:solidFill>
                  <a:srgbClr val="C00000"/>
                </a:solidFill>
                <a:latin typeface="Arial" charset="0"/>
              </a:rPr>
              <a:t>CPC e a CLT</a:t>
            </a:r>
          </a:p>
        </p:txBody>
      </p:sp>
    </p:spTree>
    <p:extLst>
      <p:ext uri="{BB962C8B-B14F-4D97-AF65-F5344CB8AC3E}">
        <p14:creationId xmlns:p14="http://schemas.microsoft.com/office/powerpoint/2010/main" val="321981161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251520" y="1340768"/>
            <a:ext cx="8568952" cy="5112420"/>
          </a:xfrm>
        </p:spPr>
        <p:txBody>
          <a:bodyPr lIns="90000" tIns="46800" rIns="90000" bIns="46800"/>
          <a:lstStyle/>
          <a:p>
            <a:pPr marL="327025" indent="-327025" algn="just" eaLnBrk="1" hangingPunct="1">
              <a:spcBef>
                <a:spcPts val="700"/>
              </a:spcBef>
              <a:buClr>
                <a:srgbClr val="FFFFFF"/>
              </a:buClr>
              <a:buFont typeface="Arial" pitchFamily="34" charset="0"/>
              <a:buChar char="•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pt-BR" sz="2800" dirty="0" smtClean="0">
                <a:latin typeface="Arial" pitchFamily="34" charset="0"/>
              </a:rPr>
              <a:t>1ª) </a:t>
            </a:r>
            <a:r>
              <a:rPr lang="en-GB" altLang="pt-BR" sz="2800" b="1" dirty="0" err="1" smtClean="0">
                <a:solidFill>
                  <a:srgbClr val="C00000"/>
                </a:solidFill>
                <a:latin typeface="Arial" pitchFamily="34" charset="0"/>
              </a:rPr>
              <a:t>normativa</a:t>
            </a:r>
            <a:r>
              <a:rPr lang="en-GB" altLang="pt-BR" sz="2800" b="1" dirty="0" smtClean="0">
                <a:latin typeface="Arial" pitchFamily="34" charset="0"/>
              </a:rPr>
              <a:t> –</a:t>
            </a:r>
            <a:r>
              <a:rPr lang="en-GB" altLang="pt-BR" sz="28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ausência</a:t>
            </a:r>
            <a:r>
              <a:rPr lang="en-GB" altLang="pt-BR" sz="2600" dirty="0" smtClean="0">
                <a:latin typeface="Arial" pitchFamily="34" charset="0"/>
              </a:rPr>
              <a:t> de </a:t>
            </a:r>
            <a:r>
              <a:rPr lang="en-GB" altLang="pt-BR" sz="2600" dirty="0" err="1" smtClean="0">
                <a:latin typeface="Arial" pitchFamily="34" charset="0"/>
              </a:rPr>
              <a:t>norma</a:t>
            </a:r>
            <a:r>
              <a:rPr lang="en-GB" altLang="pt-BR" sz="26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específica</a:t>
            </a:r>
            <a:r>
              <a:rPr lang="en-GB" altLang="pt-BR" sz="26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sobre</a:t>
            </a:r>
            <a:r>
              <a:rPr lang="en-GB" altLang="pt-BR" sz="26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determinado</a:t>
            </a:r>
            <a:r>
              <a:rPr lang="en-GB" altLang="pt-BR" sz="26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caso</a:t>
            </a:r>
            <a:r>
              <a:rPr lang="en-GB" altLang="pt-BR" sz="2600" dirty="0" smtClean="0">
                <a:latin typeface="Arial" pitchFamily="34" charset="0"/>
              </a:rPr>
              <a:t>; </a:t>
            </a:r>
          </a:p>
          <a:p>
            <a:pPr marL="327025" indent="-327025" algn="just" eaLnBrk="1" hangingPunct="1">
              <a:spcBef>
                <a:spcPts val="700"/>
              </a:spcBef>
              <a:buClr>
                <a:srgbClr val="FFFFFF"/>
              </a:buClr>
              <a:buFont typeface="Arial" pitchFamily="34" charset="0"/>
              <a:buChar char="•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pt-BR" sz="2800" dirty="0" smtClean="0">
                <a:latin typeface="Arial" pitchFamily="34" charset="0"/>
              </a:rPr>
              <a:t>2ª) </a:t>
            </a:r>
            <a:r>
              <a:rPr lang="en-GB" altLang="pt-BR" sz="2800" b="1" dirty="0" err="1" smtClean="0">
                <a:solidFill>
                  <a:srgbClr val="C00000"/>
                </a:solidFill>
                <a:latin typeface="Arial" pitchFamily="34" charset="0"/>
              </a:rPr>
              <a:t>ontológica</a:t>
            </a:r>
            <a:r>
              <a:rPr lang="en-GB" altLang="pt-BR" sz="2800" b="1" dirty="0" smtClean="0">
                <a:latin typeface="Arial" pitchFamily="34" charset="0"/>
              </a:rPr>
              <a:t> </a:t>
            </a:r>
            <a:r>
              <a:rPr lang="en-GB" altLang="pt-BR" sz="2800" dirty="0" smtClean="0">
                <a:latin typeface="Arial" pitchFamily="34" charset="0"/>
              </a:rPr>
              <a:t>– </a:t>
            </a:r>
            <a:r>
              <a:rPr lang="en-GB" altLang="pt-BR" sz="2600" dirty="0" err="1" smtClean="0">
                <a:latin typeface="Arial" pitchFamily="34" charset="0"/>
              </a:rPr>
              <a:t>existe</a:t>
            </a:r>
            <a:r>
              <a:rPr lang="en-GB" altLang="pt-BR" sz="2600" dirty="0" smtClean="0">
                <a:latin typeface="Arial" pitchFamily="34" charset="0"/>
              </a:rPr>
              <a:t> a </a:t>
            </a:r>
            <a:r>
              <a:rPr lang="en-GB" altLang="pt-BR" sz="2600" dirty="0" err="1" smtClean="0">
                <a:latin typeface="Arial" pitchFamily="34" charset="0"/>
              </a:rPr>
              <a:t>norma</a:t>
            </a:r>
            <a:r>
              <a:rPr lang="en-GB" altLang="pt-BR" sz="2600" dirty="0" smtClean="0">
                <a:latin typeface="Arial" pitchFamily="34" charset="0"/>
              </a:rPr>
              <a:t>, mas </a:t>
            </a:r>
            <a:r>
              <a:rPr lang="en-GB" altLang="pt-BR" sz="2600" dirty="0" err="1" smtClean="0">
                <a:latin typeface="Arial" pitchFamily="34" charset="0"/>
              </a:rPr>
              <a:t>ela</a:t>
            </a:r>
            <a:r>
              <a:rPr lang="en-GB" altLang="pt-BR" sz="26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não</a:t>
            </a:r>
            <a:r>
              <a:rPr lang="en-GB" altLang="pt-BR" sz="26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corresponde</a:t>
            </a:r>
            <a:r>
              <a:rPr lang="en-GB" altLang="pt-BR" sz="2600" dirty="0" smtClean="0">
                <a:latin typeface="Arial" pitchFamily="34" charset="0"/>
              </a:rPr>
              <a:t> à </a:t>
            </a:r>
            <a:r>
              <a:rPr lang="en-GB" altLang="pt-BR" sz="2600" dirty="0" err="1" smtClean="0">
                <a:latin typeface="Arial" pitchFamily="34" charset="0"/>
              </a:rPr>
              <a:t>complexidade</a:t>
            </a:r>
            <a:r>
              <a:rPr lang="en-GB" altLang="pt-BR" sz="2600" dirty="0" smtClean="0">
                <a:latin typeface="Arial" pitchFamily="34" charset="0"/>
              </a:rPr>
              <a:t> do </a:t>
            </a:r>
            <a:r>
              <a:rPr lang="en-GB" altLang="pt-BR" sz="2600" dirty="0" err="1" smtClean="0">
                <a:latin typeface="Arial" pitchFamily="34" charset="0"/>
              </a:rPr>
              <a:t>desenvolvimento</a:t>
            </a:r>
            <a:r>
              <a:rPr lang="en-GB" altLang="pt-BR" sz="2600" dirty="0" smtClean="0">
                <a:latin typeface="Arial" pitchFamily="34" charset="0"/>
              </a:rPr>
              <a:t> das </a:t>
            </a:r>
            <a:r>
              <a:rPr lang="en-GB" altLang="pt-BR" sz="2600" dirty="0" err="1" smtClean="0">
                <a:latin typeface="Arial" pitchFamily="34" charset="0"/>
              </a:rPr>
              <a:t>relações</a:t>
            </a:r>
            <a:r>
              <a:rPr lang="en-GB" altLang="pt-BR" sz="26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sociais</a:t>
            </a:r>
            <a:r>
              <a:rPr lang="en-GB" altLang="pt-BR" sz="2600" dirty="0" smtClean="0">
                <a:latin typeface="Arial" pitchFamily="34" charset="0"/>
              </a:rPr>
              <a:t>, </a:t>
            </a:r>
            <a:r>
              <a:rPr lang="en-GB" altLang="pt-BR" sz="2600" dirty="0" err="1" smtClean="0">
                <a:latin typeface="Arial" pitchFamily="34" charset="0"/>
              </a:rPr>
              <a:t>políticas</a:t>
            </a:r>
            <a:r>
              <a:rPr lang="en-GB" altLang="pt-BR" sz="2600" dirty="0" smtClean="0">
                <a:latin typeface="Arial" pitchFamily="34" charset="0"/>
              </a:rPr>
              <a:t>, </a:t>
            </a:r>
            <a:r>
              <a:rPr lang="en-GB" altLang="pt-BR" sz="2600" dirty="0" err="1" smtClean="0">
                <a:latin typeface="Arial" pitchFamily="34" charset="0"/>
              </a:rPr>
              <a:t>culturais</a:t>
            </a:r>
            <a:r>
              <a:rPr lang="en-GB" altLang="pt-BR" sz="2600" dirty="0" smtClean="0">
                <a:latin typeface="Arial" pitchFamily="34" charset="0"/>
              </a:rPr>
              <a:t> e </a:t>
            </a:r>
            <a:r>
              <a:rPr lang="en-GB" altLang="pt-BR" sz="2600" dirty="0" err="1" smtClean="0">
                <a:latin typeface="Arial" pitchFamily="34" charset="0"/>
              </a:rPr>
              <a:t>econômicas</a:t>
            </a:r>
            <a:r>
              <a:rPr lang="en-GB" altLang="pt-BR" sz="2600" dirty="0" smtClean="0">
                <a:latin typeface="Arial" pitchFamily="34" charset="0"/>
              </a:rPr>
              <a:t>, </a:t>
            </a:r>
            <a:r>
              <a:rPr lang="en-GB" altLang="pt-BR" sz="2600" dirty="0" err="1" smtClean="0">
                <a:latin typeface="Arial" pitchFamily="34" charset="0"/>
              </a:rPr>
              <a:t>sendo</a:t>
            </a:r>
            <a:r>
              <a:rPr lang="en-GB" altLang="pt-BR" sz="2600" dirty="0" smtClean="0">
                <a:latin typeface="Arial" pitchFamily="34" charset="0"/>
              </a:rPr>
              <a:t> que o </a:t>
            </a:r>
            <a:r>
              <a:rPr lang="en-GB" altLang="pt-BR" sz="2600" dirty="0" err="1" smtClean="0">
                <a:latin typeface="Arial" pitchFamily="34" charset="0"/>
              </a:rPr>
              <a:t>progresso</a:t>
            </a:r>
            <a:r>
              <a:rPr lang="en-GB" altLang="pt-BR" sz="26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científico</a:t>
            </a:r>
            <a:r>
              <a:rPr lang="en-GB" altLang="pt-BR" sz="26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acarretam</a:t>
            </a:r>
            <a:r>
              <a:rPr lang="en-GB" altLang="pt-BR" sz="2600" dirty="0" smtClean="0">
                <a:latin typeface="Arial" pitchFamily="34" charset="0"/>
              </a:rPr>
              <a:t> o </a:t>
            </a:r>
            <a:r>
              <a:rPr lang="en-GB" altLang="pt-BR" sz="2600" dirty="0" err="1" smtClean="0">
                <a:latin typeface="Arial" pitchFamily="34" charset="0"/>
              </a:rPr>
              <a:t>seu</a:t>
            </a:r>
            <a:r>
              <a:rPr lang="en-GB" altLang="pt-BR" sz="26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ancilosamento</a:t>
            </a:r>
            <a:r>
              <a:rPr lang="en-GB" altLang="pt-BR" sz="2600" dirty="0" smtClean="0">
                <a:latin typeface="Arial" pitchFamily="34" charset="0"/>
              </a:rPr>
              <a:t> (</a:t>
            </a:r>
            <a:r>
              <a:rPr lang="en-GB" altLang="pt-BR" sz="2600" dirty="0" err="1" smtClean="0">
                <a:latin typeface="Arial" pitchFamily="34" charset="0"/>
              </a:rPr>
              <a:t>falta</a:t>
            </a:r>
            <a:r>
              <a:rPr lang="en-GB" altLang="pt-BR" sz="2600" dirty="0" smtClean="0">
                <a:latin typeface="Arial" pitchFamily="34" charset="0"/>
              </a:rPr>
              <a:t> de </a:t>
            </a:r>
            <a:r>
              <a:rPr lang="en-GB" altLang="pt-BR" sz="2600" dirty="0" err="1" smtClean="0">
                <a:latin typeface="Arial" pitchFamily="34" charset="0"/>
              </a:rPr>
              <a:t>efetividade</a:t>
            </a:r>
            <a:r>
              <a:rPr lang="en-GB" altLang="pt-BR" sz="2600" dirty="0" smtClean="0">
                <a:latin typeface="Arial" pitchFamily="34" charset="0"/>
              </a:rPr>
              <a:t>);</a:t>
            </a:r>
          </a:p>
          <a:p>
            <a:pPr marL="327025" indent="-327025" algn="just" eaLnBrk="1" hangingPunct="1">
              <a:spcBef>
                <a:spcPts val="700"/>
              </a:spcBef>
              <a:buClr>
                <a:srgbClr val="FFFFFF"/>
              </a:buClr>
              <a:buFont typeface="Arial" pitchFamily="34" charset="0"/>
              <a:buChar char="•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pt-BR" sz="2800" dirty="0" smtClean="0">
                <a:latin typeface="Arial" pitchFamily="34" charset="0"/>
              </a:rPr>
              <a:t>3ª) </a:t>
            </a:r>
            <a:r>
              <a:rPr lang="en-GB" altLang="pt-BR" sz="2800" b="1" dirty="0" err="1" smtClean="0">
                <a:solidFill>
                  <a:srgbClr val="C00000"/>
                </a:solidFill>
                <a:latin typeface="Arial" pitchFamily="34" charset="0"/>
              </a:rPr>
              <a:t>axiológica</a:t>
            </a:r>
            <a:r>
              <a:rPr lang="en-GB" altLang="pt-BR" sz="2800" b="1" dirty="0" smtClean="0">
                <a:latin typeface="Arial" pitchFamily="34" charset="0"/>
              </a:rPr>
              <a:t> – </a:t>
            </a:r>
            <a:r>
              <a:rPr lang="en-GB" altLang="pt-BR" sz="2600" dirty="0" err="1" smtClean="0">
                <a:latin typeface="Arial" pitchFamily="34" charset="0"/>
              </a:rPr>
              <a:t>ausência</a:t>
            </a:r>
            <a:r>
              <a:rPr lang="en-GB" altLang="pt-BR" sz="2600" dirty="0" smtClean="0">
                <a:latin typeface="Arial" pitchFamily="34" charset="0"/>
              </a:rPr>
              <a:t> de </a:t>
            </a:r>
            <a:r>
              <a:rPr lang="en-GB" altLang="pt-BR" sz="2600" dirty="0" err="1" smtClean="0">
                <a:latin typeface="Arial" pitchFamily="34" charset="0"/>
              </a:rPr>
              <a:t>norma</a:t>
            </a:r>
            <a:r>
              <a:rPr lang="en-GB" altLang="pt-BR" sz="26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justa</a:t>
            </a:r>
            <a:r>
              <a:rPr lang="en-GB" altLang="pt-BR" sz="2600" dirty="0" smtClean="0">
                <a:latin typeface="Arial" pitchFamily="34" charset="0"/>
              </a:rPr>
              <a:t>, </a:t>
            </a:r>
            <a:r>
              <a:rPr lang="en-GB" altLang="pt-BR" sz="2600" dirty="0" err="1" smtClean="0">
                <a:latin typeface="Arial" pitchFamily="34" charset="0"/>
              </a:rPr>
              <a:t>isto</a:t>
            </a:r>
            <a:r>
              <a:rPr lang="en-GB" altLang="pt-BR" sz="2600" dirty="0" smtClean="0">
                <a:latin typeface="Arial" pitchFamily="34" charset="0"/>
              </a:rPr>
              <a:t> é, </a:t>
            </a:r>
            <a:r>
              <a:rPr lang="en-GB" altLang="pt-BR" sz="2600" dirty="0" err="1" smtClean="0">
                <a:latin typeface="Arial" pitchFamily="34" charset="0"/>
              </a:rPr>
              <a:t>existe</a:t>
            </a:r>
            <a:r>
              <a:rPr lang="en-GB" altLang="pt-BR" sz="2600" dirty="0" smtClean="0">
                <a:latin typeface="Arial" pitchFamily="34" charset="0"/>
              </a:rPr>
              <a:t> um </a:t>
            </a:r>
            <a:r>
              <a:rPr lang="en-GB" altLang="pt-BR" sz="2600" dirty="0" err="1" smtClean="0">
                <a:latin typeface="Arial" pitchFamily="34" charset="0"/>
              </a:rPr>
              <a:t>preceito</a:t>
            </a:r>
            <a:r>
              <a:rPr lang="en-GB" altLang="pt-BR" sz="26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normativo</a:t>
            </a:r>
            <a:r>
              <a:rPr lang="en-GB" altLang="pt-BR" sz="2600" dirty="0" smtClean="0">
                <a:latin typeface="Arial" pitchFamily="34" charset="0"/>
              </a:rPr>
              <a:t>, mas se </a:t>
            </a:r>
            <a:r>
              <a:rPr lang="en-GB" altLang="pt-BR" sz="2600" dirty="0" err="1" smtClean="0">
                <a:latin typeface="Arial" pitchFamily="34" charset="0"/>
              </a:rPr>
              <a:t>ele</a:t>
            </a:r>
            <a:r>
              <a:rPr lang="en-GB" altLang="pt-BR" sz="2600" dirty="0" smtClean="0">
                <a:latin typeface="Arial" pitchFamily="34" charset="0"/>
              </a:rPr>
              <a:t> for </a:t>
            </a:r>
            <a:r>
              <a:rPr lang="en-GB" altLang="pt-BR" sz="2600" dirty="0" err="1" smtClean="0">
                <a:latin typeface="Arial" pitchFamily="34" charset="0"/>
              </a:rPr>
              <a:t>aplicado</a:t>
            </a:r>
            <a:r>
              <a:rPr lang="en-GB" altLang="pt-BR" sz="2600" i="1" dirty="0" smtClean="0">
                <a:latin typeface="Arial" pitchFamily="34" charset="0"/>
              </a:rPr>
              <a:t> </a:t>
            </a:r>
            <a:r>
              <a:rPr lang="en-GB" altLang="pt-BR" sz="2600" i="1" dirty="0" err="1" smtClean="0">
                <a:latin typeface="Arial" pitchFamily="34" charset="0"/>
              </a:rPr>
              <a:t>ipis</a:t>
            </a:r>
            <a:r>
              <a:rPr lang="en-GB" altLang="pt-BR" sz="2600" i="1" dirty="0" smtClean="0">
                <a:latin typeface="Arial" pitchFamily="34" charset="0"/>
              </a:rPr>
              <a:t> </a:t>
            </a:r>
            <a:r>
              <a:rPr lang="en-GB" altLang="pt-BR" sz="2600" i="1" dirty="0" err="1" smtClean="0">
                <a:latin typeface="Arial" pitchFamily="34" charset="0"/>
              </a:rPr>
              <a:t>litteris</a:t>
            </a:r>
            <a:r>
              <a:rPr lang="en-GB" altLang="pt-BR" sz="2600" i="1" dirty="0" smtClean="0">
                <a:latin typeface="Arial" pitchFamily="34" charset="0"/>
              </a:rPr>
              <a:t> </a:t>
            </a:r>
            <a:r>
              <a:rPr lang="en-GB" altLang="pt-BR" sz="2600" dirty="0" smtClean="0">
                <a:latin typeface="Arial" pitchFamily="34" charset="0"/>
              </a:rPr>
              <a:t>no </a:t>
            </a:r>
            <a:r>
              <a:rPr lang="en-GB" altLang="pt-BR" sz="2600" dirty="0" err="1" smtClean="0">
                <a:latin typeface="Arial" pitchFamily="34" charset="0"/>
              </a:rPr>
              <a:t>caso</a:t>
            </a:r>
            <a:r>
              <a:rPr lang="en-GB" altLang="pt-BR" sz="26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concreto</a:t>
            </a:r>
            <a:r>
              <a:rPr lang="en-GB" altLang="pt-BR" sz="2600" dirty="0" smtClean="0">
                <a:latin typeface="Arial" pitchFamily="34" charset="0"/>
              </a:rPr>
              <a:t>, a </a:t>
            </a:r>
            <a:r>
              <a:rPr lang="en-GB" altLang="pt-BR" sz="2600" dirty="0" err="1" smtClean="0">
                <a:latin typeface="Arial" pitchFamily="34" charset="0"/>
              </a:rPr>
              <a:t>solução</a:t>
            </a:r>
            <a:r>
              <a:rPr lang="en-GB" altLang="pt-BR" sz="26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será</a:t>
            </a:r>
            <a:r>
              <a:rPr lang="en-GB" altLang="pt-BR" sz="26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manifestamente</a:t>
            </a:r>
            <a:r>
              <a:rPr lang="en-GB" altLang="pt-BR" sz="2600" dirty="0" smtClean="0">
                <a:latin typeface="Arial" pitchFamily="34" charset="0"/>
              </a:rPr>
              <a:t> </a:t>
            </a:r>
            <a:r>
              <a:rPr lang="en-GB" altLang="pt-BR" sz="2600" dirty="0" err="1" smtClean="0">
                <a:latin typeface="Arial" pitchFamily="34" charset="0"/>
              </a:rPr>
              <a:t>injusta</a:t>
            </a:r>
            <a:r>
              <a:rPr lang="en-GB" altLang="pt-BR" sz="2600" dirty="0" smtClean="0">
                <a:latin typeface="Arial" pitchFamily="34" charset="0"/>
              </a:rPr>
              <a:t> (</a:t>
            </a:r>
            <a:r>
              <a:rPr lang="en-GB" altLang="pt-BR" sz="2600" dirty="0" err="1" smtClean="0">
                <a:latin typeface="Arial" pitchFamily="34" charset="0"/>
              </a:rPr>
              <a:t>falta</a:t>
            </a:r>
            <a:r>
              <a:rPr lang="en-GB" altLang="pt-BR" sz="2600" dirty="0" smtClean="0">
                <a:latin typeface="Arial" pitchFamily="34" charset="0"/>
              </a:rPr>
              <a:t> de </a:t>
            </a:r>
            <a:r>
              <a:rPr lang="en-GB" altLang="pt-BR" sz="2600" dirty="0" err="1" smtClean="0">
                <a:latin typeface="Arial" pitchFamily="34" charset="0"/>
              </a:rPr>
              <a:t>justiça</a:t>
            </a:r>
            <a:r>
              <a:rPr lang="en-GB" altLang="pt-BR" sz="2600" dirty="0" smtClean="0">
                <a:latin typeface="Arial" pitchFamily="34" charset="0"/>
              </a:rPr>
              <a:t>).</a:t>
            </a:r>
          </a:p>
        </p:txBody>
      </p:sp>
      <p:sp>
        <p:nvSpPr>
          <p:cNvPr id="112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87624" y="260648"/>
            <a:ext cx="7740352" cy="723900"/>
          </a:xfrm>
        </p:spPr>
        <p:txBody>
          <a:bodyPr lIns="90000" tIns="46800" rIns="90000" bIns="46800" rtlCol="0"/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3200" b="1" kern="1200" dirty="0">
                <a:solidFill>
                  <a:srgbClr val="C00000"/>
                </a:solidFill>
                <a:latin typeface="Arial" charset="0"/>
              </a:rPr>
              <a:t>As Lacunas do </a:t>
            </a:r>
            <a:r>
              <a:rPr lang="en-GB" sz="3200" b="1" kern="1200" dirty="0" err="1">
                <a:solidFill>
                  <a:srgbClr val="C00000"/>
                </a:solidFill>
                <a:latin typeface="Arial" charset="0"/>
              </a:rPr>
              <a:t>Direito</a:t>
            </a:r>
            <a:endParaRPr lang="en-GB" sz="3200" b="1" kern="1200" dirty="0">
              <a:solidFill>
                <a:srgbClr val="C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4057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323528" y="1484784"/>
            <a:ext cx="8439150" cy="4967287"/>
          </a:xfrm>
        </p:spPr>
        <p:txBody>
          <a:bodyPr lIns="90000" tIns="46800" rIns="90000" bIns="46800"/>
          <a:lstStyle/>
          <a:p>
            <a:pPr marL="327025" indent="-327025" algn="just" eaLnBrk="1" hangingPunct="1">
              <a:buClr>
                <a:schemeClr val="tx1"/>
              </a:buClr>
              <a:buFont typeface="Symbol" pitchFamily="18" charset="2"/>
              <a:buChar char="®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pt-BR" sz="2400" dirty="0" smtClean="0">
                <a:latin typeface="Arial" pitchFamily="34" charset="0"/>
              </a:rPr>
              <a:t>A </a:t>
            </a:r>
            <a:r>
              <a:rPr lang="en-GB" altLang="pt-BR" sz="2400" b="1" dirty="0" err="1" smtClean="0">
                <a:latin typeface="Arial" pitchFamily="34" charset="0"/>
              </a:rPr>
              <a:t>colmatação</a:t>
            </a:r>
            <a:r>
              <a:rPr lang="en-GB" altLang="pt-BR" sz="2400" b="1" dirty="0" smtClean="0">
                <a:latin typeface="Arial" pitchFamily="34" charset="0"/>
              </a:rPr>
              <a:t> de lacunas </a:t>
            </a:r>
            <a:r>
              <a:rPr lang="en-GB" altLang="pt-BR" sz="2400" b="1" dirty="0" err="1" smtClean="0">
                <a:latin typeface="Arial" pitchFamily="34" charset="0"/>
              </a:rPr>
              <a:t>ontológica</a:t>
            </a:r>
            <a:r>
              <a:rPr lang="en-GB" altLang="pt-BR" sz="2400" b="1" dirty="0" smtClean="0">
                <a:latin typeface="Arial" pitchFamily="34" charset="0"/>
              </a:rPr>
              <a:t> e </a:t>
            </a:r>
            <a:r>
              <a:rPr lang="en-GB" altLang="pt-BR" sz="2400" b="1" dirty="0" err="1" smtClean="0">
                <a:latin typeface="Arial" pitchFamily="34" charset="0"/>
              </a:rPr>
              <a:t>axiológica</a:t>
            </a:r>
            <a:r>
              <a:rPr lang="en-GB" altLang="pt-BR" sz="2400" dirty="0" smtClean="0">
                <a:latin typeface="Arial" pitchFamily="34" charset="0"/>
              </a:rPr>
              <a:t> do </a:t>
            </a:r>
            <a:r>
              <a:rPr lang="en-GB" altLang="pt-BR" sz="2400" dirty="0" err="1" smtClean="0">
                <a:latin typeface="Arial" pitchFamily="34" charset="0"/>
              </a:rPr>
              <a:t>processo</a:t>
            </a:r>
            <a:r>
              <a:rPr lang="en-GB" altLang="pt-BR" sz="2400" dirty="0" smtClean="0">
                <a:latin typeface="Arial" pitchFamily="34" charset="0"/>
              </a:rPr>
              <a:t> do </a:t>
            </a:r>
            <a:r>
              <a:rPr lang="en-GB" altLang="pt-BR" sz="2400" dirty="0" err="1" smtClean="0">
                <a:latin typeface="Arial" pitchFamily="34" charset="0"/>
              </a:rPr>
              <a:t>trabalho</a:t>
            </a:r>
            <a:r>
              <a:rPr lang="en-GB" altLang="pt-BR" sz="2400" dirty="0" smtClean="0">
                <a:latin typeface="Arial" pitchFamily="34" charset="0"/>
              </a:rPr>
              <a:t> </a:t>
            </a:r>
            <a:r>
              <a:rPr lang="en-GB" altLang="pt-BR" sz="2400" dirty="0" err="1" smtClean="0">
                <a:latin typeface="Arial" pitchFamily="34" charset="0"/>
              </a:rPr>
              <a:t>requer</a:t>
            </a:r>
            <a:r>
              <a:rPr lang="en-GB" altLang="pt-BR" sz="2400" dirty="0" smtClean="0">
                <a:latin typeface="Arial" pitchFamily="34" charset="0"/>
              </a:rPr>
              <a:t> </a:t>
            </a:r>
            <a:r>
              <a:rPr lang="en-GB" altLang="pt-BR" sz="2400" dirty="0" err="1" smtClean="0">
                <a:latin typeface="Arial" pitchFamily="34" charset="0"/>
              </a:rPr>
              <a:t>uma</a:t>
            </a:r>
            <a:r>
              <a:rPr lang="en-GB" altLang="pt-BR" sz="2400" dirty="0" smtClean="0">
                <a:latin typeface="Arial" pitchFamily="34" charset="0"/>
              </a:rPr>
              <a:t> </a:t>
            </a:r>
            <a:r>
              <a:rPr lang="en-GB" altLang="pt-BR" sz="2400" b="1" dirty="0" smtClean="0">
                <a:latin typeface="Arial" pitchFamily="34" charset="0"/>
              </a:rPr>
              <a:t>nova </a:t>
            </a:r>
            <a:r>
              <a:rPr lang="en-GB" altLang="pt-BR" sz="2400" b="1" dirty="0" err="1" smtClean="0">
                <a:latin typeface="Arial" pitchFamily="34" charset="0"/>
              </a:rPr>
              <a:t>hermenêutica</a:t>
            </a:r>
            <a:r>
              <a:rPr lang="en-GB" altLang="pt-BR" sz="2400" dirty="0" smtClean="0">
                <a:latin typeface="Arial" pitchFamily="34" charset="0"/>
              </a:rPr>
              <a:t> que </a:t>
            </a:r>
            <a:r>
              <a:rPr lang="en-GB" altLang="pt-BR" sz="2400" dirty="0" err="1" smtClean="0">
                <a:latin typeface="Arial" pitchFamily="34" charset="0"/>
              </a:rPr>
              <a:t>propicie</a:t>
            </a:r>
            <a:r>
              <a:rPr lang="en-GB" altLang="pt-BR" sz="2400" dirty="0" smtClean="0">
                <a:latin typeface="Arial" pitchFamily="34" charset="0"/>
              </a:rPr>
              <a:t> </a:t>
            </a:r>
            <a:r>
              <a:rPr lang="en-GB" altLang="pt-BR" sz="2400" b="1" dirty="0" smtClean="0">
                <a:latin typeface="Arial" pitchFamily="34" charset="0"/>
              </a:rPr>
              <a:t>novo </a:t>
            </a:r>
            <a:r>
              <a:rPr lang="en-GB" altLang="pt-BR" sz="2400" b="1" dirty="0" err="1" smtClean="0">
                <a:latin typeface="Arial" pitchFamily="34" charset="0"/>
              </a:rPr>
              <a:t>sentido</a:t>
            </a:r>
            <a:r>
              <a:rPr lang="en-GB" altLang="pt-BR" sz="2400" b="1" dirty="0" smtClean="0">
                <a:latin typeface="Arial" pitchFamily="34" charset="0"/>
              </a:rPr>
              <a:t> </a:t>
            </a:r>
            <a:r>
              <a:rPr lang="en-GB" altLang="pt-BR" sz="2400" dirty="0" err="1" smtClean="0">
                <a:latin typeface="Arial" pitchFamily="34" charset="0"/>
              </a:rPr>
              <a:t>ao</a:t>
            </a:r>
            <a:r>
              <a:rPr lang="en-GB" altLang="pt-BR" sz="2400" dirty="0" smtClean="0">
                <a:latin typeface="Arial" pitchFamily="34" charset="0"/>
              </a:rPr>
              <a:t> </a:t>
            </a:r>
            <a:r>
              <a:rPr lang="en-GB" altLang="pt-BR" sz="2400" b="1" dirty="0" err="1" smtClean="0">
                <a:latin typeface="Arial" pitchFamily="34" charset="0"/>
              </a:rPr>
              <a:t>conteúdo</a:t>
            </a:r>
            <a:r>
              <a:rPr lang="en-GB" altLang="pt-BR" sz="2400" b="1" dirty="0" smtClean="0">
                <a:latin typeface="Arial" pitchFamily="34" charset="0"/>
              </a:rPr>
              <a:t> </a:t>
            </a:r>
            <a:r>
              <a:rPr lang="en-GB" altLang="pt-BR" sz="2400" b="1" dirty="0" err="1" smtClean="0">
                <a:latin typeface="Arial" pitchFamily="34" charset="0"/>
              </a:rPr>
              <a:t>às</a:t>
            </a:r>
            <a:r>
              <a:rPr lang="en-GB" altLang="pt-BR" sz="2400" b="1" dirty="0" smtClean="0">
                <a:latin typeface="Arial" pitchFamily="34" charset="0"/>
              </a:rPr>
              <a:t> </a:t>
            </a:r>
            <a:r>
              <a:rPr lang="en-GB" altLang="pt-BR" sz="2400" b="1" dirty="0" err="1" smtClean="0">
                <a:latin typeface="Arial" pitchFamily="34" charset="0"/>
              </a:rPr>
              <a:t>normas</a:t>
            </a:r>
            <a:r>
              <a:rPr lang="en-GB" altLang="pt-BR" sz="2400" b="1" dirty="0" smtClean="0">
                <a:latin typeface="Arial" pitchFamily="34" charset="0"/>
              </a:rPr>
              <a:t> </a:t>
            </a:r>
            <a:r>
              <a:rPr lang="en-GB" altLang="pt-BR" sz="2400" b="1" dirty="0" err="1" smtClean="0">
                <a:latin typeface="Arial" pitchFamily="34" charset="0"/>
              </a:rPr>
              <a:t>processuais</a:t>
            </a:r>
            <a:r>
              <a:rPr lang="en-GB" altLang="pt-BR" sz="2400" b="1" dirty="0" smtClean="0">
                <a:latin typeface="Arial" pitchFamily="34" charset="0"/>
              </a:rPr>
              <a:t> </a:t>
            </a:r>
            <a:r>
              <a:rPr lang="en-GB" altLang="pt-BR" sz="2400" dirty="0" err="1" smtClean="0">
                <a:latin typeface="Arial" pitchFamily="34" charset="0"/>
              </a:rPr>
              <a:t>conforme</a:t>
            </a:r>
            <a:r>
              <a:rPr lang="en-GB" altLang="pt-BR" sz="2400" dirty="0" smtClean="0">
                <a:latin typeface="Arial" pitchFamily="34" charset="0"/>
              </a:rPr>
              <a:t> o </a:t>
            </a:r>
            <a:r>
              <a:rPr lang="en-GB" altLang="pt-BR" sz="2400" b="1" dirty="0" smtClean="0">
                <a:latin typeface="Arial" pitchFamily="34" charset="0"/>
              </a:rPr>
              <a:t>peso dos </a:t>
            </a:r>
            <a:r>
              <a:rPr lang="en-GB" altLang="pt-BR" sz="2400" b="1" dirty="0" err="1" smtClean="0">
                <a:latin typeface="Arial" pitchFamily="34" charset="0"/>
              </a:rPr>
              <a:t>princípios</a:t>
            </a:r>
            <a:r>
              <a:rPr lang="en-GB" altLang="pt-BR" sz="2400" b="1" dirty="0" smtClean="0">
                <a:latin typeface="Arial" pitchFamily="34" charset="0"/>
              </a:rPr>
              <a:t> </a:t>
            </a:r>
            <a:r>
              <a:rPr lang="en-GB" altLang="pt-BR" sz="2400" b="1" dirty="0" err="1" smtClean="0">
                <a:latin typeface="Arial" pitchFamily="34" charset="0"/>
              </a:rPr>
              <a:t>constitucionais</a:t>
            </a:r>
            <a:r>
              <a:rPr lang="en-GB" altLang="pt-BR" sz="2400" b="1" dirty="0" smtClean="0">
                <a:latin typeface="Arial" pitchFamily="34" charset="0"/>
              </a:rPr>
              <a:t> do </a:t>
            </a:r>
            <a:r>
              <a:rPr lang="en-GB" altLang="pt-BR" sz="2400" b="1" dirty="0" err="1" smtClean="0">
                <a:latin typeface="Arial" pitchFamily="34" charset="0"/>
              </a:rPr>
              <a:t>direito</a:t>
            </a:r>
            <a:r>
              <a:rPr lang="en-GB" altLang="pt-BR" sz="2400" b="1" dirty="0" smtClean="0">
                <a:latin typeface="Arial" pitchFamily="34" charset="0"/>
              </a:rPr>
              <a:t> processual (civil e </a:t>
            </a:r>
            <a:r>
              <a:rPr lang="en-GB" altLang="pt-BR" sz="2400" b="1" dirty="0" err="1" smtClean="0">
                <a:latin typeface="Arial" pitchFamily="34" charset="0"/>
              </a:rPr>
              <a:t>trabalhista</a:t>
            </a:r>
            <a:r>
              <a:rPr lang="en-GB" altLang="pt-BR" sz="2400" b="1" dirty="0" smtClean="0">
                <a:latin typeface="Arial" pitchFamily="34" charset="0"/>
              </a:rPr>
              <a:t>)</a:t>
            </a:r>
            <a:r>
              <a:rPr lang="en-GB" altLang="pt-BR" sz="2400" dirty="0" smtClean="0">
                <a:latin typeface="Arial" pitchFamily="34" charset="0"/>
              </a:rPr>
              <a:t>.</a:t>
            </a:r>
          </a:p>
          <a:p>
            <a:pPr marL="327025" indent="-327025" algn="just" eaLnBrk="1" hangingPunct="1">
              <a:buClr>
                <a:schemeClr val="tx1"/>
              </a:buClr>
              <a:buFont typeface="Symbol" pitchFamily="18" charset="2"/>
              <a:buChar char="®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400" b="1" dirty="0" smtClean="0">
                <a:latin typeface="Arial" pitchFamily="34" charset="0"/>
              </a:rPr>
              <a:t>NCPC aplicado supletiva e subsidiariamente por força da intepretação sistemática dos artigos 1º, 8º e 15 NCPC e 769 CLT (lacunas normativa e ontológica).</a:t>
            </a:r>
          </a:p>
          <a:p>
            <a:pPr marL="327025" indent="-327025" algn="just" eaLnBrk="1" hangingPunct="1">
              <a:buClr>
                <a:schemeClr val="tx1"/>
              </a:buClr>
              <a:buFont typeface="Symbol" pitchFamily="18" charset="2"/>
              <a:buChar char="®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400" b="1" dirty="0" smtClean="0">
                <a:latin typeface="Arial" pitchFamily="34" charset="0"/>
              </a:rPr>
              <a:t>É condição necessária a compatibilidade da norma do NCPC com a </a:t>
            </a:r>
            <a:r>
              <a:rPr lang="pt-BR" altLang="pt-BR" sz="2400" b="1" dirty="0" err="1" smtClean="0">
                <a:latin typeface="Arial" pitchFamily="34" charset="0"/>
              </a:rPr>
              <a:t>principiologia</a:t>
            </a:r>
            <a:r>
              <a:rPr lang="pt-BR" altLang="pt-BR" sz="2400" b="1" dirty="0" smtClean="0">
                <a:latin typeface="Arial" pitchFamily="34" charset="0"/>
              </a:rPr>
              <a:t> do processo do trabalho </a:t>
            </a:r>
            <a:r>
              <a:rPr lang="pt-BR" altLang="pt-BR" sz="2400" dirty="0" smtClean="0">
                <a:latin typeface="Arial" pitchFamily="34" charset="0"/>
              </a:rPr>
              <a:t>(lacuna axiológica)</a:t>
            </a:r>
            <a:r>
              <a:rPr lang="pt-BR" altLang="pt-BR" sz="2400" b="1" dirty="0" smtClean="0">
                <a:latin typeface="Arial" pitchFamily="34" charset="0"/>
              </a:rPr>
              <a:t>. </a:t>
            </a:r>
            <a:endParaRPr lang="en-GB" altLang="pt-BR" sz="2000" dirty="0" smtClean="0">
              <a:latin typeface="Arial" pitchFamily="34" charset="0"/>
            </a:endParaRPr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208088" y="188913"/>
            <a:ext cx="7935912" cy="936625"/>
          </a:xfrm>
        </p:spPr>
        <p:txBody>
          <a:bodyPr lIns="90000" tIns="46800" rIns="90000" bIns="46800" rtlCol="0">
            <a:normAutofit fontScale="90000"/>
          </a:bodyPr>
          <a:lstStyle/>
          <a:p>
            <a:pPr algn="ctr" eaLnBrk="1" fontAlgn="auto" hangingPunct="1">
              <a:lnSpc>
                <a:spcPct val="87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kern="1200" dirty="0" smtClean="0">
                <a:latin typeface="Arial" charset="0"/>
              </a:rPr>
              <a:t/>
            </a:r>
            <a:br>
              <a:rPr lang="en-GB" sz="2800" kern="1200" dirty="0" smtClean="0">
                <a:latin typeface="Arial" charset="0"/>
              </a:rPr>
            </a:br>
            <a:r>
              <a:rPr lang="en-GB" sz="2800" b="1" kern="1200" dirty="0" smtClean="0">
                <a:solidFill>
                  <a:srgbClr val="C00000"/>
                </a:solidFill>
                <a:latin typeface="Arial" charset="0"/>
              </a:rPr>
              <a:t>O </a:t>
            </a:r>
            <a:r>
              <a:rPr lang="en-GB" sz="2800" b="1" kern="1200" dirty="0">
                <a:solidFill>
                  <a:srgbClr val="C00000"/>
                </a:solidFill>
                <a:latin typeface="Arial" charset="0"/>
              </a:rPr>
              <a:t>Peso dos </a:t>
            </a:r>
            <a:r>
              <a:rPr lang="en-GB" sz="2800" b="1" kern="1200" dirty="0" err="1">
                <a:solidFill>
                  <a:srgbClr val="C00000"/>
                </a:solidFill>
                <a:latin typeface="Arial" charset="0"/>
              </a:rPr>
              <a:t>Princípios</a:t>
            </a:r>
            <a:r>
              <a:rPr lang="en-GB" sz="2800" b="1" kern="1200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sz="2800" b="1" kern="1200" dirty="0" err="1">
                <a:solidFill>
                  <a:srgbClr val="C00000"/>
                </a:solidFill>
                <a:latin typeface="Arial" charset="0"/>
              </a:rPr>
              <a:t>Constitucionais</a:t>
            </a:r>
            <a:r>
              <a:rPr lang="en-GB" sz="2800" b="1" kern="1200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sz="2800" b="1" kern="1200" dirty="0" err="1">
                <a:solidFill>
                  <a:srgbClr val="C00000"/>
                </a:solidFill>
                <a:latin typeface="Arial" charset="0"/>
              </a:rPr>
              <a:t>na</a:t>
            </a:r>
            <a:r>
              <a:rPr lang="en-GB" sz="2800" b="1" kern="1200" dirty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sz="2800" b="1" kern="1200" dirty="0" err="1">
                <a:solidFill>
                  <a:srgbClr val="C00000"/>
                </a:solidFill>
                <a:latin typeface="Arial" charset="0"/>
              </a:rPr>
              <a:t>Colmatação</a:t>
            </a:r>
            <a:r>
              <a:rPr lang="en-GB" sz="2800" b="1" kern="1200" dirty="0">
                <a:solidFill>
                  <a:srgbClr val="C00000"/>
                </a:solidFill>
                <a:latin typeface="Arial" charset="0"/>
              </a:rPr>
              <a:t> das Lacunas</a:t>
            </a:r>
          </a:p>
        </p:txBody>
      </p:sp>
    </p:spTree>
    <p:extLst>
      <p:ext uri="{BB962C8B-B14F-4D97-AF65-F5344CB8AC3E}">
        <p14:creationId xmlns:p14="http://schemas.microsoft.com/office/powerpoint/2010/main" val="28914234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95300" y="1484784"/>
            <a:ext cx="8229600" cy="4623864"/>
          </a:xfrm>
        </p:spPr>
        <p:txBody>
          <a:bodyPr lIns="90000" tIns="46800" rIns="90000" bIns="46800"/>
          <a:lstStyle/>
          <a:p>
            <a:pPr marL="327025" indent="-327025" algn="just" eaLnBrk="1" hangingPunct="1">
              <a:lnSpc>
                <a:spcPct val="98000"/>
              </a:lnSpc>
              <a:buFont typeface="Wingdings 3" pitchFamily="18" charset="2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400" dirty="0" smtClean="0">
                <a:latin typeface="Arial" pitchFamily="34" charset="0"/>
              </a:rPr>
              <a:t>	</a:t>
            </a:r>
            <a:r>
              <a:rPr lang="pt-BR" altLang="pt-BR" sz="2300" b="1" dirty="0" smtClean="0">
                <a:latin typeface="Arial" pitchFamily="34" charset="0"/>
              </a:rPr>
              <a:t>APLICAÇÃO SUBSIDIÁRIA DE NORMAS DO PROCESSO COMUM AO PROCESSO TRABALHISTA. OMISSÕES ONTOLÓGICA E AXIOLÓGICA. ADMISSIBILIDADE</a:t>
            </a:r>
            <a:r>
              <a:rPr lang="pt-BR" altLang="pt-BR" sz="2300" dirty="0" smtClean="0">
                <a:latin typeface="Arial" pitchFamily="34" charset="0"/>
              </a:rPr>
              <a:t>. Diante do atual estágio de desenvolvimento do processo comum e da necessidade de se conferir aplicabilidade à garantia constitucional da duração razoável do processo, os artigos 769 e 889 da CLT comportam interpretação conforme a Constituição Federal, permitindo a aplicação de normas processuais mais adequadas à efetivação do direito. Aplicação dos princípios da instrumentalidade, efetividade e não-retrocesso social.</a:t>
            </a:r>
            <a:endParaRPr lang="en-GB" altLang="pt-BR" sz="2300" dirty="0" smtClean="0">
              <a:latin typeface="Arial" pitchFamily="34" charset="0"/>
            </a:endParaRP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3500" y="303161"/>
            <a:ext cx="7391400" cy="1004887"/>
          </a:xfrm>
        </p:spPr>
        <p:txBody>
          <a:bodyPr lIns="90000" tIns="46800" rIns="90000" bIns="46800" rtlCol="0"/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kern="1200" dirty="0" err="1" smtClean="0">
                <a:solidFill>
                  <a:srgbClr val="C00000"/>
                </a:solidFill>
                <a:latin typeface="Arial" charset="0"/>
              </a:rPr>
              <a:t>Enunciado</a:t>
            </a:r>
            <a:r>
              <a:rPr lang="en-GB" sz="2800" b="1" kern="1200" dirty="0" smtClean="0">
                <a:solidFill>
                  <a:srgbClr val="C00000"/>
                </a:solidFill>
                <a:latin typeface="Arial" charset="0"/>
              </a:rPr>
              <a:t> 66 - 1ª </a:t>
            </a:r>
            <a:r>
              <a:rPr lang="en-GB" sz="2800" b="1" kern="1200" dirty="0" err="1">
                <a:solidFill>
                  <a:srgbClr val="C00000"/>
                </a:solidFill>
                <a:latin typeface="Arial" charset="0"/>
              </a:rPr>
              <a:t>Jornada</a:t>
            </a:r>
            <a:r>
              <a:rPr lang="en-GB" sz="2800" b="1" kern="1200" dirty="0">
                <a:solidFill>
                  <a:srgbClr val="C00000"/>
                </a:solidFill>
                <a:latin typeface="Arial" charset="0"/>
              </a:rPr>
              <a:t> DT e DPT (2007)</a:t>
            </a:r>
          </a:p>
        </p:txBody>
      </p:sp>
    </p:spTree>
    <p:extLst>
      <p:ext uri="{BB962C8B-B14F-4D97-AF65-F5344CB8AC3E}">
        <p14:creationId xmlns:p14="http://schemas.microsoft.com/office/powerpoint/2010/main" val="21226489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395536" y="1268760"/>
            <a:ext cx="8389676" cy="5164138"/>
          </a:xfrm>
        </p:spPr>
        <p:txBody>
          <a:bodyPr lIns="90000" tIns="46800" rIns="90000" bIns="46800"/>
          <a:lstStyle/>
          <a:p>
            <a:pPr algn="ctr" eaLnBrk="1" hangingPunct="1">
              <a:lnSpc>
                <a:spcPct val="78000"/>
              </a:lnSpc>
              <a:spcBef>
                <a:spcPts val="500"/>
              </a:spcBef>
              <a:buFont typeface="Bitstream Vera Sans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pt-BR" sz="2800" b="1" dirty="0" err="1" smtClean="0">
                <a:latin typeface="Bitstream Vera Sans"/>
              </a:rPr>
              <a:t>Heterointegração</a:t>
            </a:r>
            <a:r>
              <a:rPr lang="en-GB" altLang="pt-BR" sz="2800" b="1" dirty="0" smtClean="0">
                <a:latin typeface="Bitstream Vera Sans"/>
              </a:rPr>
              <a:t> dos </a:t>
            </a:r>
            <a:r>
              <a:rPr lang="en-GB" altLang="pt-BR" sz="2800" b="1" dirty="0" err="1" smtClean="0">
                <a:latin typeface="Bitstream Vera Sans"/>
              </a:rPr>
              <a:t>Sistemas</a:t>
            </a:r>
            <a:r>
              <a:rPr lang="en-GB" altLang="pt-BR" sz="2800" b="1" dirty="0" smtClean="0">
                <a:latin typeface="Bitstream Vera Sans"/>
              </a:rPr>
              <a:t> do </a:t>
            </a:r>
            <a:r>
              <a:rPr lang="en-GB" altLang="pt-BR" sz="2800" b="1" dirty="0" err="1" smtClean="0">
                <a:latin typeface="Bitstream Vera Sans"/>
              </a:rPr>
              <a:t>Processo</a:t>
            </a:r>
            <a:r>
              <a:rPr lang="en-GB" altLang="pt-BR" sz="2800" b="1" dirty="0" smtClean="0">
                <a:latin typeface="Bitstream Vera Sans"/>
              </a:rPr>
              <a:t> Civil e </a:t>
            </a:r>
            <a:r>
              <a:rPr lang="en-GB" altLang="pt-BR" sz="2800" b="1" dirty="0" err="1" smtClean="0">
                <a:latin typeface="Bitstream Vera Sans"/>
              </a:rPr>
              <a:t>Trabalhista</a:t>
            </a:r>
            <a:r>
              <a:rPr lang="en-GB" altLang="pt-BR" sz="2800" b="1" dirty="0" smtClean="0">
                <a:latin typeface="Bitstream Vera Sans"/>
              </a:rPr>
              <a:t> </a:t>
            </a:r>
            <a:r>
              <a:rPr lang="en-GB" altLang="pt-BR" sz="2400" dirty="0" smtClean="0">
                <a:latin typeface="Bitstream Vera Sans"/>
              </a:rPr>
              <a:t>– </a:t>
            </a:r>
            <a:r>
              <a:rPr lang="en-GB" altLang="pt-BR" sz="2400" dirty="0" err="1" smtClean="0">
                <a:latin typeface="Bitstream Vera Sans"/>
              </a:rPr>
              <a:t>Diálogo</a:t>
            </a:r>
            <a:r>
              <a:rPr lang="en-GB" altLang="pt-BR" sz="2400" dirty="0" smtClean="0">
                <a:latin typeface="Bitstream Vera Sans"/>
              </a:rPr>
              <a:t> Virtuoso das </a:t>
            </a:r>
            <a:r>
              <a:rPr lang="en-GB" altLang="pt-BR" sz="2400" dirty="0" err="1" smtClean="0">
                <a:latin typeface="Bitstream Vera Sans"/>
              </a:rPr>
              <a:t>Fontes</a:t>
            </a:r>
            <a:endParaRPr lang="en-GB" altLang="pt-BR" sz="2800" dirty="0" smtClean="0">
              <a:latin typeface="Bitstream Vera Sans"/>
            </a:endParaRPr>
          </a:p>
          <a:p>
            <a:pPr algn="ctr" eaLnBrk="1" hangingPunct="1">
              <a:lnSpc>
                <a:spcPct val="78000"/>
              </a:lnSpc>
              <a:spcBef>
                <a:spcPts val="500"/>
              </a:spcBef>
              <a:buFont typeface="Bitstream Vera Sans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pt-BR" sz="2800" b="1" dirty="0" err="1" smtClean="0">
                <a:latin typeface="Bitstream Vera Sans"/>
              </a:rPr>
              <a:t>Interpretação</a:t>
            </a:r>
            <a:r>
              <a:rPr lang="en-GB" altLang="pt-BR" sz="2800" b="1" dirty="0" smtClean="0">
                <a:latin typeface="Bitstream Vera Sans"/>
              </a:rPr>
              <a:t> </a:t>
            </a:r>
            <a:r>
              <a:rPr lang="en-GB" altLang="pt-BR" sz="2800" b="1" dirty="0" err="1" smtClean="0">
                <a:latin typeface="Bitstream Vera Sans"/>
              </a:rPr>
              <a:t>evolutiva</a:t>
            </a:r>
            <a:r>
              <a:rPr lang="en-GB" altLang="pt-BR" sz="2800" b="1" dirty="0" smtClean="0">
                <a:latin typeface="Bitstream Vera Sans"/>
              </a:rPr>
              <a:t> e </a:t>
            </a:r>
            <a:r>
              <a:rPr lang="en-GB" altLang="pt-BR" sz="2800" b="1" dirty="0" err="1" smtClean="0">
                <a:latin typeface="Bitstream Vera Sans"/>
              </a:rPr>
              <a:t>conforme</a:t>
            </a:r>
            <a:r>
              <a:rPr lang="en-GB" altLang="pt-BR" sz="2800" b="1" dirty="0" smtClean="0">
                <a:latin typeface="Bitstream Vera Sans"/>
              </a:rPr>
              <a:t> a CF dos arts. 769 CLT e 15 do Novo CPC:</a:t>
            </a:r>
          </a:p>
          <a:p>
            <a:pPr algn="just" eaLnBrk="1" hangingPunct="1">
              <a:lnSpc>
                <a:spcPct val="78000"/>
              </a:lnSpc>
              <a:spcBef>
                <a:spcPts val="500"/>
              </a:spcBef>
              <a:buFont typeface="Wingdings 3" pitchFamily="18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pt-BR" altLang="pt-BR" sz="2400" i="1" dirty="0" smtClean="0">
                <a:latin typeface="Bitstream Vera Sans"/>
              </a:rPr>
              <a:t>	</a:t>
            </a:r>
            <a:r>
              <a:rPr lang="pt-BR" altLang="pt-BR" sz="2400" b="1" u="sng" dirty="0" smtClean="0">
                <a:latin typeface="Bitstream Vera Sans"/>
              </a:rPr>
              <a:t>CLT - </a:t>
            </a:r>
            <a:r>
              <a:rPr lang="pt-BR" altLang="pt-BR" sz="2400" b="1" i="1" dirty="0" smtClean="0">
                <a:latin typeface="Bitstream Vera Sans"/>
              </a:rPr>
              <a:t>Art. 769</a:t>
            </a:r>
            <a:r>
              <a:rPr lang="pt-BR" altLang="pt-BR" sz="2400" i="1" dirty="0" smtClean="0">
                <a:latin typeface="Bitstream Vera Sans"/>
              </a:rPr>
              <a:t> - Nos casos omissos, o direito processual comum será fonte subsidiária do direito processual do trabalho, exceto naquilo em que for incompatível com as normas deste Título.</a:t>
            </a:r>
            <a:endParaRPr lang="en-GB" altLang="pt-BR" sz="2400" i="1" dirty="0" smtClean="0">
              <a:latin typeface="Bitstream Vera Sans"/>
            </a:endParaRPr>
          </a:p>
          <a:p>
            <a:pPr algn="just" eaLnBrk="1" hangingPunct="1">
              <a:lnSpc>
                <a:spcPct val="78000"/>
              </a:lnSpc>
              <a:spcBef>
                <a:spcPts val="500"/>
              </a:spcBef>
              <a:buFont typeface="Bitstream Vera Sans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pt-BR" sz="2800" b="1" u="sng" dirty="0" smtClean="0">
                <a:latin typeface="Bitstream Vera Sans"/>
              </a:rPr>
              <a:t>Novo CPC:</a:t>
            </a:r>
          </a:p>
          <a:p>
            <a:pPr algn="just" eaLnBrk="1" hangingPunct="1">
              <a:lnSpc>
                <a:spcPct val="78000"/>
              </a:lnSpc>
              <a:spcBef>
                <a:spcPts val="500"/>
              </a:spcBef>
              <a:buFont typeface="Bitstream Vera Sans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pt-BR" sz="2400" b="1" dirty="0" smtClean="0">
                <a:latin typeface="Bitstream Vera Sans"/>
              </a:rPr>
              <a:t>Art. 15 -	</a:t>
            </a:r>
            <a:r>
              <a:rPr lang="pt-BR" altLang="pt-BR" sz="2400" i="1" dirty="0" smtClean="0">
                <a:latin typeface="Bitstream Vera Sans"/>
              </a:rPr>
              <a:t>Na </a:t>
            </a:r>
            <a:r>
              <a:rPr lang="pt-BR" altLang="pt-BR" sz="2400" b="1" i="1" dirty="0" smtClean="0">
                <a:latin typeface="Bitstream Vera Sans"/>
              </a:rPr>
              <a:t>ausência de normas que regulem processos</a:t>
            </a:r>
            <a:r>
              <a:rPr lang="pt-BR" altLang="pt-BR" sz="2400" i="1" dirty="0" smtClean="0">
                <a:latin typeface="Bitstream Vera Sans"/>
              </a:rPr>
              <a:t> eleitorais, </a:t>
            </a:r>
            <a:r>
              <a:rPr lang="pt-BR" altLang="pt-BR" sz="2400" b="1" i="1" dirty="0" smtClean="0">
                <a:latin typeface="Bitstream Vera Sans"/>
              </a:rPr>
              <a:t>trabalhistas</a:t>
            </a:r>
            <a:r>
              <a:rPr lang="pt-BR" altLang="pt-BR" sz="2400" i="1" dirty="0" smtClean="0">
                <a:latin typeface="Bitstream Vera Sans"/>
              </a:rPr>
              <a:t> ou administrativos, </a:t>
            </a:r>
            <a:r>
              <a:rPr lang="pt-BR" altLang="pt-BR" sz="2400" b="1" i="1" dirty="0" smtClean="0">
                <a:latin typeface="Bitstream Vera Sans"/>
              </a:rPr>
              <a:t>as disposições deste Código lhes serão aplicadas supletiva e subsidiariamente</a:t>
            </a:r>
            <a:r>
              <a:rPr lang="pt-BR" altLang="pt-BR" sz="2400" i="1" dirty="0" smtClean="0">
                <a:latin typeface="Bitstream Vera Sans"/>
              </a:rPr>
              <a:t>.</a:t>
            </a:r>
            <a:endParaRPr lang="pt-BR" altLang="pt-BR" sz="2800" i="1" dirty="0" smtClean="0">
              <a:latin typeface="Bitstream Vera Sans"/>
            </a:endParaRPr>
          </a:p>
          <a:p>
            <a:pPr algn="just" eaLnBrk="1" hangingPunct="1">
              <a:lnSpc>
                <a:spcPct val="78000"/>
              </a:lnSpc>
              <a:spcBef>
                <a:spcPts val="500"/>
              </a:spcBef>
              <a:buFont typeface="Wingdings 3" pitchFamily="18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altLang="pt-BR" sz="2800" i="1" dirty="0" smtClean="0">
              <a:latin typeface="Bitstream Vera Sans"/>
            </a:endParaRPr>
          </a:p>
        </p:txBody>
      </p:sp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043608" y="260648"/>
            <a:ext cx="7772400" cy="863600"/>
          </a:xfrm>
        </p:spPr>
        <p:txBody>
          <a:bodyPr lIns="90000" tIns="46800" rIns="90000" bIns="46800" rtlCol="0">
            <a:noAutofit/>
          </a:bodyPr>
          <a:lstStyle/>
          <a:p>
            <a:pPr algn="ctr" eaLnBrk="1" fontAlgn="auto" hangingPunct="1">
              <a:lnSpc>
                <a:spcPct val="93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kern="1200" dirty="0" smtClean="0">
                <a:solidFill>
                  <a:srgbClr val="C00000"/>
                </a:solidFill>
                <a:latin typeface="Arial" charset="0"/>
              </a:rPr>
              <a:t>Lacunas </a:t>
            </a:r>
            <a:r>
              <a:rPr lang="en-GB" sz="2800" b="1" kern="1200" dirty="0" err="1" smtClean="0">
                <a:solidFill>
                  <a:srgbClr val="C00000"/>
                </a:solidFill>
                <a:latin typeface="Arial" charset="0"/>
              </a:rPr>
              <a:t>Ontológicas</a:t>
            </a:r>
            <a:r>
              <a:rPr lang="en-GB" sz="2800" b="1" kern="1200" dirty="0" smtClean="0">
                <a:solidFill>
                  <a:srgbClr val="C00000"/>
                </a:solidFill>
                <a:latin typeface="Arial" charset="0"/>
              </a:rPr>
              <a:t> e </a:t>
            </a:r>
            <a:r>
              <a:rPr lang="en-GB" sz="2800" b="1" kern="1200" dirty="0" err="1" smtClean="0">
                <a:solidFill>
                  <a:srgbClr val="C00000"/>
                </a:solidFill>
                <a:latin typeface="Arial" charset="0"/>
              </a:rPr>
              <a:t>Axiológicas</a:t>
            </a:r>
            <a:endParaRPr lang="en-GB" sz="2800" b="1" kern="1200" dirty="0">
              <a:solidFill>
                <a:srgbClr val="C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78266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51520" y="1052513"/>
            <a:ext cx="8568952" cy="5545137"/>
          </a:xfrm>
        </p:spPr>
        <p:txBody>
          <a:bodyPr lIns="90000" tIns="46800" rIns="90000" bIns="46800"/>
          <a:lstStyle/>
          <a:p>
            <a:pPr marL="327025" indent="-327025" algn="just" eaLnBrk="1" hangingPunct="1">
              <a:lnSpc>
                <a:spcPct val="98000"/>
              </a:lnSpc>
              <a:buFont typeface="Wingdings 3" pitchFamily="18" charset="2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400" dirty="0" smtClean="0">
                <a:latin typeface="Arial" pitchFamily="34" charset="0"/>
              </a:rPr>
              <a:t>	</a:t>
            </a:r>
            <a:r>
              <a:rPr lang="pt-BR" altLang="pt-BR" sz="2200" b="1" dirty="0" smtClean="0">
                <a:latin typeface="Arial" pitchFamily="34" charset="0"/>
                <a:cs typeface="Arial" pitchFamily="34" charset="0"/>
              </a:rPr>
              <a:t>IMPENHORABILIDADE DE BENEFÍCIOS PREVIDENCIÁRIOS. VERBAS DE NATUREZA ALIMENTÍCIA. APLICAÇÃO RESTRITA NA JUSTIÇA DO TRABALHO. COLISÃO DE DIREITOS FUNDAMENTAIS SOCIAIS. APLICAÇÃO DO PRINCÍPIO DA PROPORCIONALIDADE</a:t>
            </a:r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pt-BR" altLang="pt-BR" sz="2000" dirty="0" smtClean="0">
                <a:latin typeface="Arial" pitchFamily="34" charset="0"/>
                <a:cs typeface="Arial" pitchFamily="34" charset="0"/>
              </a:rPr>
              <a:t>Conquanto o artigo 649, inciso IV, do CPC consagre a impenhorabilidade do salário e dos benefícios previdenciários, tal norma não deve ter aplicação ampla e irrestrita no âmbito desta Justiça Especializada, uma vez que tanto os benefícios previdenciários do executado quanto o crédito trabalhista do exequente têm natureza alimentar, o que, com base no princípio da proporcionalidade, autoriza a penhora de parte do benefício previdenciário, pois não seria justo sacrificar completamente apenas um dos credores (TRT 17ª R., 0090200-21.1995.5.17.0005, Rel. Des. Carlos Henrique Bezerra Leite, DEJT 13/04/2012).</a:t>
            </a:r>
          </a:p>
          <a:p>
            <a:pPr marL="342900" indent="-342900" algn="just" eaLnBrk="1" hangingPunct="1">
              <a:lnSpc>
                <a:spcPct val="98000"/>
              </a:lnSpc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Vide art. 832, § 2º, do NCPC</a:t>
            </a:r>
            <a:endParaRPr lang="en-GB" altLang="pt-BR" sz="2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188913"/>
            <a:ext cx="7848872" cy="863600"/>
          </a:xfrm>
        </p:spPr>
        <p:txBody>
          <a:bodyPr lIns="90000" tIns="46800" rIns="90000" bIns="46800" rtlCol="0"/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kern="1200" dirty="0" err="1" smtClean="0">
                <a:solidFill>
                  <a:srgbClr val="C00000"/>
                </a:solidFill>
                <a:latin typeface="Arial" charset="0"/>
              </a:rPr>
              <a:t>Aplicação</a:t>
            </a:r>
            <a:r>
              <a:rPr lang="en-GB" sz="2800" b="1" kern="12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sz="2800" b="1" kern="1200" dirty="0" err="1" smtClean="0">
                <a:solidFill>
                  <a:srgbClr val="C00000"/>
                </a:solidFill>
                <a:latin typeface="Arial" charset="0"/>
              </a:rPr>
              <a:t>Prática</a:t>
            </a:r>
            <a:endParaRPr lang="en-GB" sz="2800" b="1" kern="1200" dirty="0">
              <a:solidFill>
                <a:srgbClr val="C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6328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95536" y="1052736"/>
            <a:ext cx="8424936" cy="5544914"/>
          </a:xfrm>
        </p:spPr>
        <p:txBody>
          <a:bodyPr lIns="90000" tIns="46800" rIns="90000" bIns="46800"/>
          <a:lstStyle/>
          <a:p>
            <a:pPr marL="327025" indent="-327025" algn="just" eaLnBrk="1" hangingPunct="1">
              <a:lnSpc>
                <a:spcPct val="98000"/>
              </a:lnSpc>
              <a:buFont typeface="Wingdings 3" pitchFamily="18" charset="2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000" b="1" dirty="0" smtClean="0">
                <a:latin typeface="Arial" pitchFamily="34" charset="0"/>
              </a:rPr>
              <a:t>NCPC:	</a:t>
            </a:r>
            <a:r>
              <a:rPr lang="pt-BR" altLang="pt-BR" sz="2000" b="1" dirty="0" smtClean="0">
                <a:latin typeface="Arial" pitchFamily="34" charset="0"/>
                <a:cs typeface="Arial" pitchFamily="34" charset="0"/>
              </a:rPr>
              <a:t>Art. 523</a:t>
            </a:r>
            <a:r>
              <a:rPr lang="pt-BR" altLang="pt-BR" sz="2000" dirty="0" smtClean="0">
                <a:latin typeface="Arial" pitchFamily="34" charset="0"/>
                <a:cs typeface="Arial" pitchFamily="34" charset="0"/>
              </a:rPr>
              <a:t>.  No caso de condenação em quantia certa, ou já fixada em liquidação, e no caso de decisão sobre parcela incontroversa, o cumprimento definitivo da sentença far-se-á a requerimento do exequente, sendo o executado intimado para pagar o débito, no prazo de 15 dias, acrescido de custas, se houver. </a:t>
            </a:r>
          </a:p>
          <a:p>
            <a:pPr marL="327025" indent="-327025" algn="just" eaLnBrk="1" hangingPunct="1">
              <a:lnSpc>
                <a:spcPct val="98000"/>
              </a:lnSpc>
              <a:buFont typeface="Wingdings 3" pitchFamily="18" charset="2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000" dirty="0" smtClean="0">
                <a:latin typeface="Arial" pitchFamily="34" charset="0"/>
                <a:cs typeface="Arial" pitchFamily="34" charset="0"/>
              </a:rPr>
              <a:t>	§ 1º. Não ocorrendo pagamento voluntário no prazo do </a:t>
            </a:r>
            <a:r>
              <a:rPr lang="pt-BR" altLang="pt-BR" sz="2000" i="1" dirty="0" smtClean="0">
                <a:latin typeface="Arial" pitchFamily="34" charset="0"/>
                <a:cs typeface="Arial" pitchFamily="34" charset="0"/>
              </a:rPr>
              <a:t>caput</a:t>
            </a:r>
            <a:r>
              <a:rPr lang="pt-BR" altLang="pt-BR" sz="2000" dirty="0" smtClean="0">
                <a:latin typeface="Arial" pitchFamily="34" charset="0"/>
                <a:cs typeface="Arial" pitchFamily="34" charset="0"/>
              </a:rPr>
              <a:t>, o débito será acrescido de multa de dez por cento e, também, de honorários de advogado de dez por cento. </a:t>
            </a:r>
          </a:p>
          <a:p>
            <a:pPr marL="327025" indent="-327025" algn="just" eaLnBrk="1" hangingPunct="1">
              <a:lnSpc>
                <a:spcPct val="98000"/>
              </a:lnSpc>
              <a:buFont typeface="Wingdings 3" pitchFamily="18" charset="2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000" b="1" dirty="0" smtClean="0">
                <a:latin typeface="Arial" pitchFamily="34" charset="0"/>
                <a:cs typeface="Arial" pitchFamily="34" charset="0"/>
              </a:rPr>
              <a:t>CLT: Art. 880</a:t>
            </a:r>
            <a:r>
              <a:rPr lang="pt-BR" altLang="pt-BR" sz="2000" dirty="0" smtClean="0">
                <a:latin typeface="Arial" pitchFamily="34" charset="0"/>
                <a:cs typeface="Arial" pitchFamily="34" charset="0"/>
              </a:rPr>
              <a:t>.  Requerida a execução, o juiz ou presidente do tribunal mandará expedir mandado de citação do executado, a fim de que cumpra a decisão ou o acordo no prazo, pelo modo e sob as cominações estabelecidas ou, quando se tratar de pagamento em dinheiro, inclusive de contribuições sociais devidas à União, para que o faça em 48h ou garanta a execução, sob pena de penhora. </a:t>
            </a:r>
          </a:p>
          <a:p>
            <a:pPr marL="327025" indent="-327025" algn="just" eaLnBrk="1" hangingPunct="1">
              <a:lnSpc>
                <a:spcPct val="98000"/>
              </a:lnSpc>
              <a:buFont typeface="Wingdings 3" pitchFamily="18" charset="2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NCPC+CLT= VER NO PRÓXIMO SLIDE</a:t>
            </a:r>
            <a:endParaRPr lang="en-GB" altLang="pt-BR" sz="2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1600" y="353495"/>
            <a:ext cx="7391400" cy="614362"/>
          </a:xfrm>
        </p:spPr>
        <p:txBody>
          <a:bodyPr lIns="90000" tIns="46800" rIns="90000" bIns="46800" rtlCol="0"/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kern="1200" dirty="0" err="1" smtClean="0">
                <a:solidFill>
                  <a:srgbClr val="C00000"/>
                </a:solidFill>
                <a:latin typeface="Arial" charset="0"/>
              </a:rPr>
              <a:t>Aplicação</a:t>
            </a:r>
            <a:r>
              <a:rPr lang="en-GB" sz="2800" b="1" kern="12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sz="2800" b="1" kern="1200" dirty="0" err="1" smtClean="0">
                <a:solidFill>
                  <a:srgbClr val="C00000"/>
                </a:solidFill>
                <a:latin typeface="Arial" charset="0"/>
              </a:rPr>
              <a:t>Prática</a:t>
            </a:r>
            <a:endParaRPr lang="en-GB" sz="2800" b="1" kern="1200" dirty="0">
              <a:solidFill>
                <a:srgbClr val="C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5982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83568" y="1124744"/>
            <a:ext cx="7828607" cy="5472906"/>
          </a:xfrm>
        </p:spPr>
        <p:txBody>
          <a:bodyPr lIns="90000" tIns="46800" rIns="90000" bIns="46800"/>
          <a:lstStyle/>
          <a:p>
            <a:pPr marL="327025" indent="-327025" algn="just" eaLnBrk="1" hangingPunct="1">
              <a:lnSpc>
                <a:spcPct val="98000"/>
              </a:lnSpc>
              <a:buFont typeface="Wingdings 3" pitchFamily="18" charset="2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Aplicação subsidiária e supletiva do art. 523 do NCPC no Processo do Trabalho</a:t>
            </a:r>
          </a:p>
          <a:p>
            <a:pPr marL="327025" indent="-327025" algn="just" eaLnBrk="1" hangingPunct="1">
              <a:lnSpc>
                <a:spcPct val="98000"/>
              </a:lnSpc>
              <a:buFont typeface="Wingdings 3" pitchFamily="18" charset="2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327025" indent="-327025" algn="just" eaLnBrk="1" hangingPunct="1">
              <a:lnSpc>
                <a:spcPct val="98000"/>
              </a:lnSpc>
              <a:buFont typeface="Wingdings 3" pitchFamily="18" charset="2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altLang="pt-BR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 executado será intimado, a requerimento do exequente (CLT, art. 876) ou de ofício pelo juiz, para cumprir em 48 horas a obrigação líquida de pagar, sob pena de acréscimo de 10% </a:t>
            </a:r>
            <a:r>
              <a:rPr lang="pt-BR" altLang="pt-B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(+ 10% de honorários advocatícios, se for o caso) </a:t>
            </a:r>
            <a:r>
              <a:rPr lang="pt-BR" altLang="pt-BR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e penhora.</a:t>
            </a:r>
            <a:endParaRPr lang="en-GB" altLang="pt-BR" sz="28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1600" y="336078"/>
            <a:ext cx="7391400" cy="614362"/>
          </a:xfrm>
        </p:spPr>
        <p:txBody>
          <a:bodyPr lIns="90000" tIns="46800" rIns="90000" bIns="46800" rtlCol="0"/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kern="1200" dirty="0" err="1" smtClean="0">
                <a:solidFill>
                  <a:srgbClr val="C00000"/>
                </a:solidFill>
                <a:latin typeface="Arial" charset="0"/>
              </a:rPr>
              <a:t>Aplicação</a:t>
            </a:r>
            <a:r>
              <a:rPr lang="en-GB" sz="2800" b="1" kern="12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sz="2800" b="1" kern="1200" dirty="0" err="1" smtClean="0">
                <a:solidFill>
                  <a:srgbClr val="C00000"/>
                </a:solidFill>
                <a:latin typeface="Arial" charset="0"/>
              </a:rPr>
              <a:t>Prática</a:t>
            </a:r>
            <a:endParaRPr lang="en-GB" sz="2800" b="1" kern="1200" dirty="0">
              <a:solidFill>
                <a:srgbClr val="C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8574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1371600" y="381000"/>
            <a:ext cx="7391400" cy="455712"/>
          </a:xfrm>
        </p:spPr>
        <p:txBody>
          <a:bodyPr>
            <a:normAutofit fontScale="90000"/>
          </a:bodyPr>
          <a:lstStyle/>
          <a:p>
            <a:pPr algn="ctr">
              <a:buFont typeface="Verdana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32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Estrutura</a:t>
            </a:r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do Novo CPC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idx="1"/>
          </p:nvPr>
        </p:nvSpPr>
        <p:spPr>
          <a:xfrm>
            <a:off x="323850" y="1052513"/>
            <a:ext cx="8591550" cy="5472112"/>
          </a:xfrm>
        </p:spPr>
        <p:txBody>
          <a:bodyPr/>
          <a:lstStyle/>
          <a:p>
            <a:pPr algn="just">
              <a:defRPr/>
            </a:pPr>
            <a:r>
              <a:rPr lang="pt-BR" altLang="pt-BR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 NCPC contém parte geral e parte especial. </a:t>
            </a:r>
          </a:p>
          <a:p>
            <a:pPr algn="just">
              <a:defRPr/>
            </a:pPr>
            <a:r>
              <a:rPr lang="pt-BR" altLang="pt-BR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Parte Geral - 6 livros, que tratam: </a:t>
            </a:r>
          </a:p>
          <a:p>
            <a:pPr marL="109537" indent="0" algn="just">
              <a:lnSpc>
                <a:spcPct val="150000"/>
              </a:lnSpc>
              <a:buFont typeface="Wingdings 3" panose="05040102010807070707" pitchFamily="18" charset="2"/>
              <a:buNone/>
              <a:defRPr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Livro I – Das normas processuais civis; </a:t>
            </a:r>
          </a:p>
          <a:p>
            <a:pPr marL="109537" indent="0" algn="just">
              <a:lnSpc>
                <a:spcPct val="150000"/>
              </a:lnSpc>
              <a:buFont typeface="Wingdings 3" panose="05040102010807070707" pitchFamily="18" charset="2"/>
              <a:buNone/>
              <a:defRPr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Livro II – Da função jurisdicional; </a:t>
            </a:r>
          </a:p>
          <a:p>
            <a:pPr marL="109537" indent="0" algn="just">
              <a:lnSpc>
                <a:spcPct val="150000"/>
              </a:lnSpc>
              <a:buFont typeface="Wingdings 3" panose="05040102010807070707" pitchFamily="18" charset="2"/>
              <a:buNone/>
              <a:defRPr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Livro III – Dos sujeitos do processo; </a:t>
            </a:r>
          </a:p>
          <a:p>
            <a:pPr marL="109537" indent="0" algn="just">
              <a:lnSpc>
                <a:spcPct val="150000"/>
              </a:lnSpc>
              <a:buFont typeface="Wingdings 3" panose="05040102010807070707" pitchFamily="18" charset="2"/>
              <a:buNone/>
              <a:defRPr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Livro IV – Dos atos processuais; </a:t>
            </a:r>
          </a:p>
          <a:p>
            <a:pPr marL="109537" indent="0" algn="just">
              <a:lnSpc>
                <a:spcPct val="150000"/>
              </a:lnSpc>
              <a:buFont typeface="Wingdings 3" panose="05040102010807070707" pitchFamily="18" charset="2"/>
              <a:buNone/>
              <a:defRPr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Livro V – Da tutela provisória; e </a:t>
            </a:r>
          </a:p>
          <a:p>
            <a:pPr marL="109537" indent="0" algn="just">
              <a:lnSpc>
                <a:spcPct val="150000"/>
              </a:lnSpc>
              <a:buFont typeface="Wingdings 3" panose="05040102010807070707" pitchFamily="18" charset="2"/>
              <a:buNone/>
              <a:defRPr/>
            </a:pPr>
            <a:r>
              <a:rPr lang="pt-BR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Livro VI – Da formação, suspensão e extinção do processo. </a:t>
            </a:r>
          </a:p>
        </p:txBody>
      </p:sp>
    </p:spTree>
    <p:extLst>
      <p:ext uri="{BB962C8B-B14F-4D97-AF65-F5344CB8AC3E}">
        <p14:creationId xmlns:p14="http://schemas.microsoft.com/office/powerpoint/2010/main" val="23517046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95536" y="981075"/>
            <a:ext cx="8352928" cy="5616575"/>
          </a:xfrm>
        </p:spPr>
        <p:txBody>
          <a:bodyPr lIns="90000" tIns="46800" rIns="90000" bIns="46800"/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</a:rPr>
              <a:t>Incidente </a:t>
            </a:r>
            <a:r>
              <a:rPr lang="pt-BR" sz="2800" b="1" dirty="0">
                <a:solidFill>
                  <a:srgbClr val="FF0000"/>
                </a:solidFill>
              </a:rPr>
              <a:t>de Desconsideração da Personalidade Jurídica</a:t>
            </a:r>
            <a:r>
              <a:rPr lang="pt-BR" sz="2800" b="1" dirty="0"/>
              <a:t> </a:t>
            </a:r>
            <a:endParaRPr lang="pt-BR" sz="2800" b="1" dirty="0" smtClean="0"/>
          </a:p>
          <a:p>
            <a:pPr algn="just">
              <a:lnSpc>
                <a:spcPct val="100000"/>
              </a:lnSpc>
            </a:pPr>
            <a:r>
              <a:rPr lang="pt-BR" sz="2400" dirty="0">
                <a:latin typeface="Arial" charset="0"/>
              </a:rPr>
              <a:t>É  uma das espécies de intervenção de terceiro no processo civil (Parte Geral, Livro III, Título III)</a:t>
            </a:r>
          </a:p>
          <a:p>
            <a:pPr algn="just">
              <a:lnSpc>
                <a:spcPct val="100000"/>
              </a:lnSpc>
              <a:buNone/>
            </a:pPr>
            <a:endParaRPr lang="pt-BR" sz="2400" dirty="0">
              <a:latin typeface="Arial" charset="0"/>
            </a:endParaRPr>
          </a:p>
          <a:p>
            <a:pPr algn="just">
              <a:lnSpc>
                <a:spcPct val="100000"/>
              </a:lnSpc>
            </a:pPr>
            <a:r>
              <a:rPr lang="pt-BR" sz="2400" dirty="0">
                <a:latin typeface="Arial" charset="0"/>
              </a:rPr>
              <a:t>“DO INCIDENTE DE DESCONSIDERAÇÃO DA PERSONIDADE JURÍDICA”</a:t>
            </a:r>
          </a:p>
          <a:p>
            <a:pPr algn="just">
              <a:lnSpc>
                <a:spcPct val="100000"/>
              </a:lnSpc>
            </a:pPr>
            <a:endParaRPr lang="pt-BR" sz="2400" dirty="0">
              <a:latin typeface="Arial" charset="0"/>
            </a:endParaRPr>
          </a:p>
          <a:p>
            <a:pPr algn="just">
              <a:lnSpc>
                <a:spcPct val="100000"/>
              </a:lnSpc>
            </a:pPr>
            <a:r>
              <a:rPr lang="pt-BR" sz="2400" dirty="0" err="1">
                <a:latin typeface="Arial" charset="0"/>
              </a:rPr>
              <a:t>Arts</a:t>
            </a:r>
            <a:r>
              <a:rPr lang="pt-BR" sz="2400" dirty="0">
                <a:latin typeface="Arial" charset="0"/>
              </a:rPr>
              <a:t>. 133 a 137</a:t>
            </a:r>
          </a:p>
          <a:p>
            <a:endParaRPr lang="pt-BR" sz="2400" b="1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1600" y="366713"/>
            <a:ext cx="7391400" cy="614362"/>
          </a:xfrm>
        </p:spPr>
        <p:txBody>
          <a:bodyPr lIns="90000" tIns="46800" rIns="90000" bIns="46800" rtlCol="0"/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kern="1200" dirty="0" err="1" smtClean="0">
                <a:solidFill>
                  <a:srgbClr val="C00000"/>
                </a:solidFill>
                <a:latin typeface="Arial" charset="0"/>
              </a:rPr>
              <a:t>Temas</a:t>
            </a:r>
            <a:r>
              <a:rPr lang="en-GB" sz="2800" b="1" kern="12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sz="2800" b="1" kern="1200" dirty="0" err="1" smtClean="0">
                <a:solidFill>
                  <a:srgbClr val="C00000"/>
                </a:solidFill>
                <a:latin typeface="Arial" charset="0"/>
              </a:rPr>
              <a:t>Polêmicos</a:t>
            </a:r>
            <a:endParaRPr lang="en-GB" sz="2800" b="1" kern="1200" dirty="0">
              <a:solidFill>
                <a:srgbClr val="C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4066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800" b="1" dirty="0" smtClean="0">
                <a:solidFill>
                  <a:srgbClr val="FF0000"/>
                </a:solidFill>
              </a:rPr>
              <a:t>A Desconsideração da Personalidade Jurídica no Novo CPC</a:t>
            </a:r>
            <a:endParaRPr lang="en-GB" sz="2800" b="1" dirty="0" smtClean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40768"/>
            <a:ext cx="7772400" cy="4755232"/>
          </a:xfrm>
        </p:spPr>
        <p:txBody>
          <a:bodyPr/>
          <a:lstStyle/>
          <a:p>
            <a:pPr algn="just">
              <a:lnSpc>
                <a:spcPct val="100000"/>
              </a:lnSpc>
              <a:buNone/>
            </a:pPr>
            <a:r>
              <a:rPr lang="pt-BR" sz="2400" dirty="0" smtClean="0">
                <a:latin typeface="Arial" charset="0"/>
              </a:rPr>
              <a:t>Art. 133.  O incidente de desconsideração da personalidade jurídica será instaurado a pedido da parte ou do Ministério Público, quando lhe couber intervir no processo.</a:t>
            </a:r>
          </a:p>
          <a:p>
            <a:pPr algn="just">
              <a:lnSpc>
                <a:spcPct val="100000"/>
              </a:lnSpc>
              <a:buNone/>
            </a:pPr>
            <a:r>
              <a:rPr lang="pt-BR" sz="2400" dirty="0" smtClean="0">
                <a:latin typeface="Arial" charset="0"/>
              </a:rPr>
              <a:t>§ 1º. O pedido de desconsideração da personalidade jurídica observará os pressupostos previstos em lei.</a:t>
            </a:r>
          </a:p>
          <a:p>
            <a:pPr algn="just">
              <a:lnSpc>
                <a:spcPct val="100000"/>
              </a:lnSpc>
              <a:buNone/>
            </a:pPr>
            <a:r>
              <a:rPr lang="pt-BR" sz="2400" b="1" dirty="0" smtClean="0">
                <a:latin typeface="Arial" charset="0"/>
              </a:rPr>
              <a:t>§ 2º. Aplica-se o disposto neste Capítulo à hipótese de desconsideração inversa da personalidade jurídica.</a:t>
            </a:r>
          </a:p>
          <a:p>
            <a:pPr algn="just">
              <a:lnSpc>
                <a:spcPct val="100000"/>
              </a:lnSpc>
              <a:buNone/>
            </a:pPr>
            <a:endParaRPr lang="en-GB" sz="24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90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800" b="1" dirty="0" smtClean="0">
                <a:solidFill>
                  <a:srgbClr val="FF0000"/>
                </a:solidFill>
              </a:rPr>
              <a:t>A Desconsideração da Personalidade Jurídica no Novo CPC</a:t>
            </a:r>
            <a:endParaRPr lang="en-GB" sz="2800" b="1" dirty="0" smtClean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40768"/>
            <a:ext cx="7772400" cy="4755232"/>
          </a:xfrm>
        </p:spPr>
        <p:txBody>
          <a:bodyPr/>
          <a:lstStyle/>
          <a:p>
            <a:pPr algn="just">
              <a:lnSpc>
                <a:spcPct val="100000"/>
              </a:lnSpc>
              <a:buNone/>
            </a:pPr>
            <a:r>
              <a:rPr lang="pt-BR" sz="2400" dirty="0" smtClean="0">
                <a:latin typeface="Arial" charset="0"/>
              </a:rPr>
              <a:t>Art. 134.  o incidente de desconsideração é cabível em todas as fases do processo de conhecimento, no cumprimento de sentença e na execução fundada em título executivo extrajudicial.</a:t>
            </a:r>
          </a:p>
          <a:p>
            <a:pPr algn="just">
              <a:lnSpc>
                <a:spcPct val="100000"/>
              </a:lnSpc>
              <a:buNone/>
            </a:pPr>
            <a:r>
              <a:rPr lang="pt-BR" sz="2400" dirty="0" smtClean="0">
                <a:latin typeface="Arial" charset="0"/>
              </a:rPr>
              <a:t>§ 1º. A instauração do incidente será imediatamente comunicada ao distribuidor para as anotações devidas.</a:t>
            </a:r>
            <a:r>
              <a:rPr lang="pt-BR" sz="2400" b="1" dirty="0">
                <a:solidFill>
                  <a:srgbClr val="FF0000"/>
                </a:solidFill>
                <a:latin typeface="Arial" charset="0"/>
              </a:rPr>
              <a:t> § 2º. Dispensa-se a instauração do incidente se a desconsideração da personalidade jurídica for requerida na petição inicial, hipótese em que será citado o sócio ou a pessoa jurídica</a:t>
            </a:r>
            <a:endParaRPr lang="pt-BR" sz="2400" dirty="0" smtClean="0">
              <a:latin typeface="Arial" charset="0"/>
            </a:endParaRPr>
          </a:p>
          <a:p>
            <a:pPr algn="just">
              <a:lnSpc>
                <a:spcPct val="100000"/>
              </a:lnSpc>
              <a:buNone/>
            </a:pPr>
            <a:endParaRPr lang="en-GB" sz="24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23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800" b="1" dirty="0" smtClean="0">
                <a:solidFill>
                  <a:srgbClr val="FF0000"/>
                </a:solidFill>
              </a:rPr>
              <a:t>A Desconsideração da Personalidade Jurídica no Novo CPC</a:t>
            </a:r>
            <a:endParaRPr lang="en-GB" sz="2800" b="1" dirty="0" smtClean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40768"/>
            <a:ext cx="7772400" cy="4755232"/>
          </a:xfrm>
        </p:spPr>
        <p:txBody>
          <a:bodyPr/>
          <a:lstStyle/>
          <a:p>
            <a:pPr algn="just">
              <a:lnSpc>
                <a:spcPct val="100000"/>
              </a:lnSpc>
              <a:buNone/>
            </a:pPr>
            <a:r>
              <a:rPr lang="pt-BR" sz="2400" dirty="0" smtClean="0">
                <a:latin typeface="Arial" charset="0"/>
              </a:rPr>
              <a:t>Art. 134. .......</a:t>
            </a:r>
          </a:p>
          <a:p>
            <a:pPr algn="just">
              <a:lnSpc>
                <a:spcPct val="100000"/>
              </a:lnSpc>
              <a:buNone/>
            </a:pPr>
            <a:r>
              <a:rPr lang="pt-BR" sz="2400" dirty="0" smtClean="0">
                <a:latin typeface="Arial" charset="0"/>
              </a:rPr>
              <a:t>§ 3º. A instauração do incidente suspenderá o processo, salvo na hipótese do § 2o.</a:t>
            </a:r>
          </a:p>
          <a:p>
            <a:pPr algn="just">
              <a:lnSpc>
                <a:spcPct val="100000"/>
              </a:lnSpc>
              <a:buNone/>
            </a:pPr>
            <a:r>
              <a:rPr lang="pt-BR" sz="2400" dirty="0" smtClean="0">
                <a:latin typeface="Arial" charset="0"/>
              </a:rPr>
              <a:t>§ 4º. O requerimento deve demonstrar o preenchimento dos pressupostos legais específicos para desconsideração da personalidade jurídica.</a:t>
            </a:r>
          </a:p>
          <a:p>
            <a:pPr algn="just">
              <a:lnSpc>
                <a:spcPct val="100000"/>
              </a:lnSpc>
              <a:buNone/>
            </a:pPr>
            <a:r>
              <a:rPr lang="pt-BR" sz="2400" dirty="0" smtClean="0">
                <a:latin typeface="Arial" charset="0"/>
              </a:rPr>
              <a:t>Art. 135.  Instaurado o incidente, o sócio ou a pessoa jurídica será citado para manifestar-se e requerer as provas cabíveis no prazo de 15 (quinze) dias.</a:t>
            </a:r>
          </a:p>
          <a:p>
            <a:pPr algn="just">
              <a:lnSpc>
                <a:spcPct val="100000"/>
              </a:lnSpc>
              <a:buNone/>
            </a:pPr>
            <a:endParaRPr lang="en-GB" sz="24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79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800" b="1" dirty="0" smtClean="0">
                <a:solidFill>
                  <a:srgbClr val="FF0000"/>
                </a:solidFill>
              </a:rPr>
              <a:t>A Desconsideração da Personalidade Jurídica no Novo CPC</a:t>
            </a:r>
            <a:endParaRPr lang="en-GB" sz="2800" b="1" dirty="0" smtClean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28800"/>
            <a:ext cx="7772400" cy="4467200"/>
          </a:xfrm>
        </p:spPr>
        <p:txBody>
          <a:bodyPr/>
          <a:lstStyle/>
          <a:p>
            <a:pPr algn="just">
              <a:lnSpc>
                <a:spcPct val="100000"/>
              </a:lnSpc>
              <a:buNone/>
            </a:pPr>
            <a:r>
              <a:rPr lang="pt-BR" sz="2400" dirty="0" smtClean="0">
                <a:latin typeface="Arial" charset="0"/>
              </a:rPr>
              <a:t>Art. 136.  Concluída a instrução, se necessária, o incidente será resolvido por decisão interlocutória.</a:t>
            </a:r>
          </a:p>
          <a:p>
            <a:pPr algn="just">
              <a:lnSpc>
                <a:spcPct val="100000"/>
              </a:lnSpc>
              <a:buNone/>
            </a:pPr>
            <a:r>
              <a:rPr lang="pt-BR" sz="2400" dirty="0" smtClean="0">
                <a:latin typeface="Arial" charset="0"/>
              </a:rPr>
              <a:t>Parágrafo único.  Se a decisão for proferida pelo relator, cabe agravo interno.</a:t>
            </a:r>
          </a:p>
          <a:p>
            <a:pPr algn="just">
              <a:lnSpc>
                <a:spcPct val="100000"/>
              </a:lnSpc>
              <a:buNone/>
            </a:pPr>
            <a:r>
              <a:rPr lang="pt-BR" sz="2400" dirty="0" smtClean="0">
                <a:latin typeface="Arial" charset="0"/>
              </a:rPr>
              <a:t>Art. 137.  Acolhido o pedido de desconsideração, a alienação ou a oneração de bens, havida em fraude de execução, será ineficaz em relação ao requerente. </a:t>
            </a:r>
          </a:p>
          <a:p>
            <a:pPr algn="just">
              <a:lnSpc>
                <a:spcPct val="100000"/>
              </a:lnSpc>
              <a:buNone/>
            </a:pPr>
            <a:endParaRPr lang="en-GB" sz="24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78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9552" y="981075"/>
            <a:ext cx="7972623" cy="5616575"/>
          </a:xfrm>
        </p:spPr>
        <p:txBody>
          <a:bodyPr lIns="90000" tIns="46800" rIns="90000" bIns="46800"/>
          <a:lstStyle/>
          <a:p>
            <a:pPr algn="ctr"/>
            <a:r>
              <a:rPr lang="pt-BR" sz="2400" b="1" dirty="0" smtClean="0"/>
              <a:t>Defesa do Réu - </a:t>
            </a:r>
            <a:r>
              <a:rPr lang="pt-BR" sz="2000" dirty="0" smtClean="0"/>
              <a:t>Art</a:t>
            </a:r>
            <a:r>
              <a:rPr lang="pt-BR" sz="2000" dirty="0"/>
              <a:t>. 338</a:t>
            </a:r>
            <a:r>
              <a:rPr lang="pt-BR" sz="2000" dirty="0" smtClean="0"/>
              <a:t>....</a:t>
            </a:r>
          </a:p>
          <a:p>
            <a:pPr marL="119062" indent="0" algn="just">
              <a:buNone/>
            </a:pPr>
            <a:r>
              <a:rPr lang="pt-BR" sz="2000" b="1" dirty="0" smtClean="0"/>
              <a:t>Art</a:t>
            </a:r>
            <a:r>
              <a:rPr lang="pt-BR" sz="2000" b="1" dirty="0"/>
              <a:t>. 340.  Havendo alegação de incompetência relativa ou absoluta, a contestação poderá ser protocolada no foro de domicílio do réu, fato que será imediatamente comunicado ao juiz da causa, preferencialmente por meio eletrônico. </a:t>
            </a:r>
          </a:p>
          <a:p>
            <a:pPr marL="119062" indent="0" algn="just">
              <a:buNone/>
            </a:pPr>
            <a:r>
              <a:rPr lang="pt-BR" sz="2000" dirty="0" smtClean="0"/>
              <a:t>....</a:t>
            </a:r>
            <a:endParaRPr lang="pt-BR" sz="2000" dirty="0"/>
          </a:p>
          <a:p>
            <a:pPr marL="119062" indent="0" algn="just">
              <a:buNone/>
            </a:pPr>
            <a:r>
              <a:rPr lang="pt-BR" sz="2000" dirty="0"/>
              <a:t>§ </a:t>
            </a:r>
            <a:r>
              <a:rPr lang="pt-BR" sz="2000" dirty="0" smtClean="0"/>
              <a:t>3º. </a:t>
            </a:r>
            <a:r>
              <a:rPr lang="pt-BR" sz="2000" dirty="0"/>
              <a:t>Alegada a incompetência nos termos do </a:t>
            </a:r>
            <a:r>
              <a:rPr lang="pt-BR" sz="2000" i="1" dirty="0"/>
              <a:t>caput</a:t>
            </a:r>
            <a:r>
              <a:rPr lang="pt-BR" sz="2000" dirty="0"/>
              <a:t>, será suspensa a realização da audiência de conciliação ou de mediação, se tiver sido designada. </a:t>
            </a:r>
          </a:p>
          <a:p>
            <a:pPr marL="119062" indent="0" algn="just">
              <a:buNone/>
            </a:pPr>
            <a:r>
              <a:rPr lang="pt-BR" sz="2000" dirty="0"/>
              <a:t>§ </a:t>
            </a:r>
            <a:r>
              <a:rPr lang="pt-BR" sz="2000" dirty="0" smtClean="0"/>
              <a:t>4º. </a:t>
            </a:r>
            <a:r>
              <a:rPr lang="pt-BR" sz="2000" dirty="0"/>
              <a:t>Definida a competência, o juízo competente designará nova data para a audiência de conciliação ou de mediação.</a:t>
            </a: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552" y="366713"/>
            <a:ext cx="8316416" cy="614362"/>
          </a:xfrm>
        </p:spPr>
        <p:txBody>
          <a:bodyPr lIns="90000" tIns="46800" rIns="90000" bIns="46800" rtlCol="0"/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kern="1200" dirty="0" err="1" smtClean="0">
                <a:solidFill>
                  <a:srgbClr val="C00000"/>
                </a:solidFill>
                <a:latin typeface="Arial" charset="0"/>
              </a:rPr>
              <a:t>Temas</a:t>
            </a:r>
            <a:r>
              <a:rPr lang="en-GB" sz="2800" b="1" kern="1200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sz="2800" b="1" kern="1200" dirty="0" err="1" smtClean="0">
                <a:solidFill>
                  <a:srgbClr val="C00000"/>
                </a:solidFill>
                <a:latin typeface="Arial" charset="0"/>
              </a:rPr>
              <a:t>Polêmicos</a:t>
            </a:r>
            <a:endParaRPr lang="en-GB" sz="2800" b="1" kern="1200" dirty="0">
              <a:solidFill>
                <a:srgbClr val="C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8895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23528" y="981075"/>
            <a:ext cx="8568952" cy="5616575"/>
          </a:xfrm>
        </p:spPr>
        <p:txBody>
          <a:bodyPr lIns="90000" tIns="46800" rIns="90000" bIns="46800">
            <a:normAutofit/>
          </a:bodyPr>
          <a:lstStyle/>
          <a:p>
            <a:pPr marL="119062" indent="0" algn="just">
              <a:buNone/>
            </a:pPr>
            <a:r>
              <a:rPr lang="pt-BR" sz="1800" dirty="0" smtClean="0"/>
              <a:t>Art</a:t>
            </a:r>
            <a:r>
              <a:rPr lang="pt-BR" sz="1800" dirty="0"/>
              <a:t>. 373.  O ônus da prova incumbe: </a:t>
            </a:r>
            <a:r>
              <a:rPr lang="pt-BR" sz="1800" dirty="0" smtClean="0"/>
              <a:t>I </a:t>
            </a:r>
            <a:r>
              <a:rPr lang="pt-BR" sz="1800" dirty="0"/>
              <a:t>- ao autor, quanto ao fato constitutivo de seu direito; </a:t>
            </a:r>
            <a:r>
              <a:rPr lang="pt-BR" sz="1800" dirty="0" smtClean="0"/>
              <a:t>II </a:t>
            </a:r>
            <a:r>
              <a:rPr lang="pt-BR" sz="1800" dirty="0"/>
              <a:t>- ao réu, quanto à existência de fato impeditivo, modificativo ou extintivo do direito do autor. </a:t>
            </a:r>
          </a:p>
          <a:p>
            <a:pPr marL="119062" indent="0" algn="just">
              <a:buNone/>
            </a:pPr>
            <a:r>
              <a:rPr lang="pt-BR" sz="2000" dirty="0"/>
              <a:t>§ </a:t>
            </a:r>
            <a:r>
              <a:rPr lang="pt-BR" sz="2000" dirty="0" smtClean="0"/>
              <a:t>1º. </a:t>
            </a:r>
            <a:r>
              <a:rPr lang="pt-BR" sz="2000" b="1" dirty="0"/>
              <a:t>Nos casos previstos em lei ou diante de peculiaridades da causa relacionadas à impossibilidade ou à excessiva dificuldade de cumprir o encargo nos termos do </a:t>
            </a:r>
            <a:r>
              <a:rPr lang="pt-BR" sz="2000" b="1" i="1" dirty="0"/>
              <a:t>caput</a:t>
            </a:r>
            <a:r>
              <a:rPr lang="pt-BR" sz="2000" b="1" dirty="0"/>
              <a:t> ou à maior facilidade de obtenção da prova do fato contrário, poderá o juiz atribuir o ônus da prova de modo diverso, desde que o faça por decisão fundamentada, caso em que deverá dar à parte a oportunidade de se desincumbir do ônus que lhe foi atribuído. </a:t>
            </a:r>
          </a:p>
          <a:p>
            <a:pPr marL="119062" indent="0" algn="just">
              <a:buNone/>
            </a:pPr>
            <a:r>
              <a:rPr lang="pt-BR" sz="1800" b="1" dirty="0"/>
              <a:t>§ </a:t>
            </a:r>
            <a:r>
              <a:rPr lang="pt-BR" sz="1800" b="1" dirty="0" smtClean="0"/>
              <a:t>2º. </a:t>
            </a:r>
            <a:r>
              <a:rPr lang="pt-BR" sz="1800" b="1" dirty="0"/>
              <a:t>A decisão prevista no § </a:t>
            </a:r>
            <a:r>
              <a:rPr lang="pt-BR" sz="1800" b="1" dirty="0" smtClean="0"/>
              <a:t>1º </a:t>
            </a:r>
            <a:r>
              <a:rPr lang="pt-BR" sz="1800" b="1" dirty="0"/>
              <a:t>deste artigo não pode gerar situação em que a </a:t>
            </a:r>
            <a:r>
              <a:rPr lang="pt-BR" sz="1800" b="1" dirty="0" err="1"/>
              <a:t>desincumbência</a:t>
            </a:r>
            <a:r>
              <a:rPr lang="pt-BR" sz="1800" b="1" dirty="0"/>
              <a:t> do encargo pela parte seja impossível ou excessivamente difícil. </a:t>
            </a:r>
          </a:p>
          <a:p>
            <a:pPr marL="119062" indent="0" algn="just">
              <a:buNone/>
            </a:pPr>
            <a:r>
              <a:rPr lang="pt-BR" sz="1800" dirty="0"/>
              <a:t>§ </a:t>
            </a:r>
            <a:r>
              <a:rPr lang="pt-BR" sz="1800" dirty="0" smtClean="0"/>
              <a:t>3º. </a:t>
            </a:r>
            <a:r>
              <a:rPr lang="pt-BR" sz="1800" dirty="0"/>
              <a:t>A distribuição diversa do ônus da prova também pode ocorrer por convenção das partes, salvo quando: </a:t>
            </a:r>
          </a:p>
          <a:p>
            <a:pPr marL="119062" indent="0" algn="just">
              <a:buNone/>
            </a:pPr>
            <a:r>
              <a:rPr lang="pt-BR" sz="1800" dirty="0"/>
              <a:t>I - recair sobre direito indisponível da parte; </a:t>
            </a:r>
          </a:p>
          <a:p>
            <a:pPr marL="119062" indent="0" algn="just">
              <a:buNone/>
            </a:pPr>
            <a:r>
              <a:rPr lang="pt-BR" sz="1800" dirty="0"/>
              <a:t>II - tornar excessivamente difícil a uma parte o exercício do direito. </a:t>
            </a:r>
          </a:p>
          <a:p>
            <a:pPr marL="119062" indent="0" algn="just">
              <a:buNone/>
            </a:pPr>
            <a:r>
              <a:rPr lang="pt-BR" sz="1800" dirty="0"/>
              <a:t>§ </a:t>
            </a:r>
            <a:r>
              <a:rPr lang="pt-BR" sz="1800" dirty="0" smtClean="0"/>
              <a:t>4º </a:t>
            </a:r>
            <a:r>
              <a:rPr lang="pt-BR" sz="1800" dirty="0"/>
              <a:t>A convenção de que trata o § </a:t>
            </a:r>
            <a:r>
              <a:rPr lang="pt-BR" sz="1800" dirty="0" smtClean="0"/>
              <a:t>3º </a:t>
            </a:r>
            <a:r>
              <a:rPr lang="pt-BR" sz="1800" dirty="0"/>
              <a:t>pode ser celebrada antes ou durante o processo. </a:t>
            </a:r>
            <a:r>
              <a:rPr lang="pt-BR" sz="2400" b="1" dirty="0"/>
              <a:t> </a:t>
            </a:r>
            <a:endParaRPr lang="pt-BR" sz="2400" b="1" dirty="0" smtClean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1600" y="366713"/>
            <a:ext cx="7776864" cy="614362"/>
          </a:xfrm>
        </p:spPr>
        <p:txBody>
          <a:bodyPr lIns="90000" tIns="46800" rIns="90000" bIns="46800" rtlCol="0">
            <a:normAutofit fontScale="90000"/>
          </a:bodyPr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3600" b="1" dirty="0" smtClean="0">
                <a:solidFill>
                  <a:srgbClr val="FF0000"/>
                </a:solidFill>
              </a:rPr>
              <a:t>Ônus </a:t>
            </a:r>
            <a:r>
              <a:rPr lang="pt-BR" sz="3600" b="1" dirty="0">
                <a:solidFill>
                  <a:srgbClr val="FF0000"/>
                </a:solidFill>
              </a:rPr>
              <a:t>da Prova</a:t>
            </a:r>
            <a:br>
              <a:rPr lang="pt-BR" sz="3600" b="1" dirty="0">
                <a:solidFill>
                  <a:srgbClr val="FF0000"/>
                </a:solidFill>
              </a:rPr>
            </a:br>
            <a:endParaRPr lang="en-GB" sz="2800" b="1" kern="1200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4235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67544" y="947018"/>
            <a:ext cx="8424936" cy="5650632"/>
          </a:xfrm>
        </p:spPr>
        <p:txBody>
          <a:bodyPr lIns="90000" tIns="46800" rIns="90000" bIns="46800">
            <a:normAutofit/>
          </a:bodyPr>
          <a:lstStyle/>
          <a:p>
            <a:pPr marL="119062" indent="0" algn="just">
              <a:buNone/>
            </a:pPr>
            <a:r>
              <a:rPr lang="pt-BR" sz="2000" dirty="0" smtClean="0"/>
              <a:t>Art</a:t>
            </a:r>
            <a:r>
              <a:rPr lang="pt-BR" sz="2000" dirty="0"/>
              <a:t>. 489.  São elementos essenciais da sentença: </a:t>
            </a:r>
          </a:p>
          <a:p>
            <a:pPr marL="119062" indent="0" algn="just">
              <a:buNone/>
            </a:pPr>
            <a:r>
              <a:rPr lang="pt-BR" sz="2000" dirty="0"/>
              <a:t>I - o </a:t>
            </a:r>
            <a:r>
              <a:rPr lang="pt-BR" sz="2000" b="1" dirty="0"/>
              <a:t>relatório</a:t>
            </a:r>
            <a:r>
              <a:rPr lang="pt-BR" sz="2000" dirty="0"/>
              <a:t>, que conterá os nomes das partes, a identificação do caso, com a suma do pedido e da contestação, e o registro das principais ocorrências havidas no andamento do processo; </a:t>
            </a:r>
          </a:p>
          <a:p>
            <a:pPr marL="119062" indent="0" algn="just">
              <a:buNone/>
            </a:pPr>
            <a:r>
              <a:rPr lang="pt-BR" sz="2000" dirty="0"/>
              <a:t>II - os </a:t>
            </a:r>
            <a:r>
              <a:rPr lang="pt-BR" sz="2000" b="1" dirty="0"/>
              <a:t>fundamentos</a:t>
            </a:r>
            <a:r>
              <a:rPr lang="pt-BR" sz="2000" dirty="0"/>
              <a:t>, em que o juiz analisará as questões de fato e de direito; </a:t>
            </a:r>
          </a:p>
          <a:p>
            <a:pPr marL="119062" indent="0" algn="just">
              <a:buNone/>
            </a:pPr>
            <a:r>
              <a:rPr lang="pt-BR" sz="2000" dirty="0"/>
              <a:t>III - o </a:t>
            </a:r>
            <a:r>
              <a:rPr lang="pt-BR" sz="2000" b="1" dirty="0"/>
              <a:t>dispositivo</a:t>
            </a:r>
            <a:r>
              <a:rPr lang="pt-BR" sz="2000" dirty="0"/>
              <a:t>, em que o juiz resolverá as questões principais que as partes lhe submeterem. </a:t>
            </a:r>
          </a:p>
          <a:p>
            <a:pPr marL="119062" indent="0" algn="just">
              <a:buNone/>
            </a:pPr>
            <a:r>
              <a:rPr lang="pt-BR" sz="2000" dirty="0"/>
              <a:t>§ </a:t>
            </a:r>
            <a:r>
              <a:rPr lang="pt-BR" sz="2000" dirty="0" smtClean="0"/>
              <a:t>1º. </a:t>
            </a:r>
            <a:r>
              <a:rPr lang="pt-BR" sz="2000" b="1" dirty="0"/>
              <a:t>Não se considera fundamentada qualquer decisão judicial, seja ela interlocutória, sentença ou acórdão</a:t>
            </a:r>
            <a:r>
              <a:rPr lang="pt-BR" sz="2000" dirty="0"/>
              <a:t>, que: </a:t>
            </a:r>
          </a:p>
          <a:p>
            <a:pPr marL="119062" indent="0" algn="just">
              <a:buNone/>
            </a:pPr>
            <a:r>
              <a:rPr lang="pt-BR" sz="2000" dirty="0"/>
              <a:t>I - s</a:t>
            </a:r>
            <a:r>
              <a:rPr lang="pt-BR" sz="2000" b="1" dirty="0"/>
              <a:t>e limitar à indicação, à reprodução ou à paráfrase de ato normativo</a:t>
            </a:r>
            <a:r>
              <a:rPr lang="pt-BR" sz="2000" dirty="0"/>
              <a:t>, sem explicar sua relação com a causa ou a questão decidida; </a:t>
            </a:r>
          </a:p>
          <a:p>
            <a:pPr marL="119062" indent="0" algn="just">
              <a:buNone/>
            </a:pPr>
            <a:r>
              <a:rPr lang="pt-BR" sz="2000" dirty="0"/>
              <a:t>II - </a:t>
            </a:r>
            <a:r>
              <a:rPr lang="pt-BR" sz="2000" b="1" dirty="0"/>
              <a:t>empregar conceitos jurídicos indeterminados</a:t>
            </a:r>
            <a:r>
              <a:rPr lang="pt-BR" sz="2000" dirty="0"/>
              <a:t>, sem explicar o motivo concreto de sua incidência no caso; </a:t>
            </a:r>
          </a:p>
          <a:p>
            <a:pPr marL="119062" indent="0" algn="just">
              <a:buNone/>
            </a:pPr>
            <a:r>
              <a:rPr lang="pt-BR" sz="2000" dirty="0"/>
              <a:t>III - </a:t>
            </a:r>
            <a:r>
              <a:rPr lang="pt-BR" sz="2000" b="1" dirty="0"/>
              <a:t>invocar motivos que se prestariam a justificar qualquer outra decisão</a:t>
            </a:r>
            <a:r>
              <a:rPr lang="pt-BR" sz="2000" dirty="0"/>
              <a:t>; </a:t>
            </a:r>
          </a:p>
          <a:p>
            <a:pPr marL="119062" indent="0" algn="just">
              <a:buNone/>
            </a:pPr>
            <a:endParaRPr lang="pt-BR" sz="2400" b="1" dirty="0" smtClean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4312" y="332656"/>
            <a:ext cx="7391400" cy="614362"/>
          </a:xfrm>
        </p:spPr>
        <p:txBody>
          <a:bodyPr lIns="90000" tIns="46800" rIns="90000" bIns="46800" rtlCol="0"/>
          <a:lstStyle/>
          <a:p>
            <a:pPr algn="ctr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>
                <a:solidFill>
                  <a:srgbClr val="FF0000"/>
                </a:solidFill>
              </a:rPr>
              <a:t>Fundamentação da Sentença</a:t>
            </a:r>
            <a:endParaRPr lang="en-GB" sz="2800" kern="1200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3587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11560" y="981075"/>
            <a:ext cx="8280920" cy="5616575"/>
          </a:xfrm>
        </p:spPr>
        <p:txBody>
          <a:bodyPr lIns="90000" tIns="46800" rIns="90000" bIns="46800"/>
          <a:lstStyle/>
          <a:p>
            <a:pPr marL="119062" indent="0" algn="just">
              <a:buNone/>
            </a:pPr>
            <a:r>
              <a:rPr lang="pt-BR" sz="2000" dirty="0" smtClean="0"/>
              <a:t>Art</a:t>
            </a:r>
            <a:r>
              <a:rPr lang="pt-BR" sz="2000" dirty="0"/>
              <a:t>. 489</a:t>
            </a:r>
            <a:r>
              <a:rPr lang="pt-BR" sz="2000" dirty="0" smtClean="0"/>
              <a:t>...</a:t>
            </a:r>
          </a:p>
          <a:p>
            <a:pPr marL="119062" indent="0" algn="just">
              <a:buNone/>
            </a:pPr>
            <a:r>
              <a:rPr lang="pt-BR" sz="2000" dirty="0"/>
              <a:t>IV - </a:t>
            </a:r>
            <a:r>
              <a:rPr lang="pt-BR" sz="2000" b="1" dirty="0"/>
              <a:t>não enfrentar todos os argumentos deduzidos no processo capazes de, em tese, infirmar a conclusão adotada pelo julgador</a:t>
            </a:r>
            <a:r>
              <a:rPr lang="pt-BR" sz="2000" dirty="0"/>
              <a:t>; </a:t>
            </a:r>
          </a:p>
          <a:p>
            <a:pPr marL="119062" indent="0" algn="just">
              <a:buNone/>
            </a:pPr>
            <a:r>
              <a:rPr lang="pt-BR" sz="2000" dirty="0"/>
              <a:t>V - </a:t>
            </a:r>
            <a:r>
              <a:rPr lang="pt-BR" sz="2000" b="1" dirty="0"/>
              <a:t>se limitar a invocar precedente ou enunciado de súmula</a:t>
            </a:r>
            <a:r>
              <a:rPr lang="pt-BR" sz="2000" dirty="0"/>
              <a:t>, sem identificar seus </a:t>
            </a:r>
            <a:r>
              <a:rPr lang="pt-BR" sz="2000" b="1" dirty="0"/>
              <a:t>fundamentos determinantes </a:t>
            </a:r>
            <a:r>
              <a:rPr lang="pt-BR" sz="2000" dirty="0"/>
              <a:t>nem demonstrar que o caso sob julgamento se ajusta àqueles fundamentos; </a:t>
            </a:r>
          </a:p>
          <a:p>
            <a:pPr marL="119062" indent="0" algn="just">
              <a:buNone/>
            </a:pPr>
            <a:r>
              <a:rPr lang="pt-BR" sz="2000" dirty="0"/>
              <a:t>VI - </a:t>
            </a:r>
            <a:r>
              <a:rPr lang="pt-BR" sz="2000" b="1" dirty="0"/>
              <a:t>deixar de seguir enunciado de súmula, jurisprudência ou precedente</a:t>
            </a:r>
            <a:r>
              <a:rPr lang="pt-BR" sz="2000" dirty="0"/>
              <a:t> invocado pela parte, </a:t>
            </a:r>
            <a:r>
              <a:rPr lang="pt-BR" sz="2000" b="1" dirty="0"/>
              <a:t>sem demonstrar a existência de distinção no caso em julgamento ou a superação do entendimento</a:t>
            </a:r>
            <a:r>
              <a:rPr lang="pt-BR" sz="2000" dirty="0"/>
              <a:t>. </a:t>
            </a:r>
          </a:p>
          <a:p>
            <a:pPr marL="119062" indent="0" algn="just">
              <a:buNone/>
            </a:pPr>
            <a:r>
              <a:rPr lang="pt-BR" sz="2000" dirty="0"/>
              <a:t>§ </a:t>
            </a:r>
            <a:r>
              <a:rPr lang="pt-BR" sz="2000" dirty="0" smtClean="0"/>
              <a:t>2º. </a:t>
            </a:r>
            <a:r>
              <a:rPr lang="pt-BR" sz="2000" b="1" dirty="0"/>
              <a:t>No caso de colisão entre normas, o juiz deve justificar o objeto e os critérios gerais da ponderação efetuada, enunciando as razões que autorizam a interferência na norma afastada e as premissas fáticas que fundamentam a conclusão</a:t>
            </a:r>
            <a:r>
              <a:rPr lang="pt-BR" sz="2000" dirty="0"/>
              <a:t>. </a:t>
            </a:r>
          </a:p>
          <a:p>
            <a:pPr marL="119062" indent="0" algn="just">
              <a:buNone/>
            </a:pPr>
            <a:r>
              <a:rPr lang="pt-BR" sz="2000" dirty="0"/>
              <a:t>§ </a:t>
            </a:r>
            <a:r>
              <a:rPr lang="pt-BR" sz="2000" dirty="0" smtClean="0"/>
              <a:t>3º. </a:t>
            </a:r>
            <a:r>
              <a:rPr lang="pt-BR" sz="2000" dirty="0"/>
              <a:t>A </a:t>
            </a:r>
            <a:r>
              <a:rPr lang="pt-BR" sz="2000" b="1" dirty="0"/>
              <a:t>decisão judicial deve ser interpretada </a:t>
            </a:r>
            <a:r>
              <a:rPr lang="pt-BR" sz="2000" dirty="0"/>
              <a:t>a partir da conjugação de todos os seus elementos e em conformidade com o </a:t>
            </a:r>
            <a:r>
              <a:rPr lang="pt-BR" sz="2000" b="1" dirty="0"/>
              <a:t>princípio da boa-fé</a:t>
            </a:r>
            <a:r>
              <a:rPr lang="pt-BR" sz="2000" dirty="0"/>
              <a:t>. </a:t>
            </a:r>
            <a:endParaRPr lang="pt-BR" sz="2000" b="1" dirty="0" smtClean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366713"/>
            <a:ext cx="6984776" cy="614362"/>
          </a:xfrm>
        </p:spPr>
        <p:txBody>
          <a:bodyPr lIns="90000" tIns="46800" rIns="90000" bIns="46800" rtlCol="0"/>
          <a:lstStyle/>
          <a:p>
            <a:pPr algn="ctr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>
                <a:solidFill>
                  <a:srgbClr val="FF0000"/>
                </a:solidFill>
              </a:rPr>
              <a:t>Fundamentação da Sentença</a:t>
            </a:r>
            <a:endParaRPr lang="en-GB" sz="2800" kern="1200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1701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9552" y="981075"/>
            <a:ext cx="8352928" cy="5616575"/>
          </a:xfrm>
        </p:spPr>
        <p:txBody>
          <a:bodyPr lIns="90000" tIns="46800" rIns="90000" bIns="46800">
            <a:normAutofit/>
          </a:bodyPr>
          <a:lstStyle/>
          <a:p>
            <a:pPr marL="119062" indent="0" algn="just">
              <a:buNone/>
            </a:pPr>
            <a:r>
              <a:rPr lang="pt-BR" sz="2400" dirty="0" smtClean="0"/>
              <a:t>Art</a:t>
            </a:r>
            <a:r>
              <a:rPr lang="pt-BR" sz="2400" dirty="0"/>
              <a:t>. 1.022.  </a:t>
            </a:r>
            <a:r>
              <a:rPr lang="pt-BR" sz="2400" b="1" dirty="0"/>
              <a:t>Cabem embargos de declaração contra qualquer decisão judicial </a:t>
            </a:r>
            <a:r>
              <a:rPr lang="pt-BR" sz="2400" dirty="0"/>
              <a:t>para: </a:t>
            </a:r>
          </a:p>
          <a:p>
            <a:pPr marL="119062" indent="0" algn="just">
              <a:buNone/>
            </a:pPr>
            <a:r>
              <a:rPr lang="pt-BR" sz="2400" dirty="0"/>
              <a:t>I - esclarecer obscuridade ou eliminar contradição; </a:t>
            </a:r>
          </a:p>
          <a:p>
            <a:pPr marL="119062" indent="0" algn="just">
              <a:buNone/>
            </a:pPr>
            <a:r>
              <a:rPr lang="pt-BR" sz="2400" dirty="0"/>
              <a:t>II - suprir </a:t>
            </a:r>
            <a:r>
              <a:rPr lang="pt-BR" sz="2400" b="1" dirty="0"/>
              <a:t>omissão de ponto ou questão </a:t>
            </a:r>
            <a:r>
              <a:rPr lang="pt-BR" sz="2400" dirty="0"/>
              <a:t>sobre o qual devia se pronunciar o juiz </a:t>
            </a:r>
            <a:r>
              <a:rPr lang="pt-BR" sz="2400" b="1" dirty="0"/>
              <a:t>de ofício </a:t>
            </a:r>
            <a:r>
              <a:rPr lang="pt-BR" sz="2400" dirty="0"/>
              <a:t>ou </a:t>
            </a:r>
            <a:r>
              <a:rPr lang="pt-BR" sz="2400" b="1" dirty="0"/>
              <a:t>a requerimento</a:t>
            </a:r>
            <a:r>
              <a:rPr lang="pt-BR" sz="2400" dirty="0"/>
              <a:t>; </a:t>
            </a:r>
          </a:p>
          <a:p>
            <a:pPr marL="119062" indent="0" algn="just">
              <a:buNone/>
            </a:pPr>
            <a:r>
              <a:rPr lang="pt-BR" sz="2400" dirty="0"/>
              <a:t>III - </a:t>
            </a:r>
            <a:r>
              <a:rPr lang="pt-BR" sz="2400" b="1" dirty="0"/>
              <a:t>corrigir erro material</a:t>
            </a:r>
            <a:r>
              <a:rPr lang="pt-BR" sz="2400" dirty="0"/>
              <a:t>. </a:t>
            </a:r>
          </a:p>
          <a:p>
            <a:pPr marL="119062" indent="0" algn="just">
              <a:buNone/>
            </a:pPr>
            <a:r>
              <a:rPr lang="pt-BR" sz="2400" dirty="0"/>
              <a:t>Parágrafo único.  </a:t>
            </a:r>
            <a:r>
              <a:rPr lang="pt-BR" sz="2400" b="1" dirty="0"/>
              <a:t>Considera-se omissa a decisão </a:t>
            </a:r>
            <a:r>
              <a:rPr lang="pt-BR" sz="2400" dirty="0"/>
              <a:t>que: </a:t>
            </a:r>
          </a:p>
          <a:p>
            <a:pPr marL="119062" indent="0" algn="just">
              <a:buNone/>
            </a:pPr>
            <a:r>
              <a:rPr lang="pt-BR" sz="2400" dirty="0"/>
              <a:t>I - </a:t>
            </a:r>
            <a:r>
              <a:rPr lang="pt-BR" sz="2400" b="1" dirty="0"/>
              <a:t>deixe de se manifestar sobre tese firmada</a:t>
            </a:r>
            <a:r>
              <a:rPr lang="pt-BR" sz="2400" dirty="0"/>
              <a:t> em julgamento de casos repetitivos ou em incidente de assunção de competência aplicável ao caso sob julgamento; </a:t>
            </a:r>
          </a:p>
          <a:p>
            <a:pPr marL="119062" indent="0" algn="just">
              <a:buNone/>
            </a:pPr>
            <a:r>
              <a:rPr lang="pt-BR" sz="2400" b="1" dirty="0"/>
              <a:t>II - incorra em qualquer das condutas descritas no art. 489, § </a:t>
            </a:r>
            <a:r>
              <a:rPr lang="pt-BR" sz="2400" b="1" dirty="0" smtClean="0"/>
              <a:t>1º.</a:t>
            </a:r>
            <a:r>
              <a:rPr lang="pt-BR" sz="2400" dirty="0" smtClean="0"/>
              <a:t> </a:t>
            </a: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1600" y="260648"/>
            <a:ext cx="7391400" cy="614362"/>
          </a:xfrm>
        </p:spPr>
        <p:txBody>
          <a:bodyPr lIns="90000" tIns="46800" rIns="90000" bIns="46800" rtlCol="0"/>
          <a:lstStyle/>
          <a:p>
            <a:pPr algn="ctr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>
                <a:solidFill>
                  <a:srgbClr val="FF0000"/>
                </a:solidFill>
              </a:rPr>
              <a:t>Fundamentação da Sentença</a:t>
            </a:r>
            <a:endParaRPr lang="en-GB" sz="2800" kern="1200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7753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1371600" y="381000"/>
            <a:ext cx="7391400" cy="455712"/>
          </a:xfrm>
        </p:spPr>
        <p:txBody>
          <a:bodyPr>
            <a:normAutofit fontScale="90000"/>
          </a:bodyPr>
          <a:lstStyle/>
          <a:p>
            <a:pPr algn="ctr">
              <a:buFont typeface="Verdana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32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Estrutura</a:t>
            </a:r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do Novo CPC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idx="1"/>
          </p:nvPr>
        </p:nvSpPr>
        <p:spPr>
          <a:xfrm>
            <a:off x="323850" y="1052513"/>
            <a:ext cx="8591550" cy="5472112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BR" alt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Parte Especial - 3 livros específicos e 1 livro complementar: </a:t>
            </a:r>
          </a:p>
          <a:p>
            <a:pPr marL="109537" indent="0" algn="just">
              <a:lnSpc>
                <a:spcPct val="150000"/>
              </a:lnSpc>
              <a:buFont typeface="Wingdings 3" panose="05040102010807070707" pitchFamily="18" charset="2"/>
              <a:buNone/>
              <a:defRPr/>
            </a:pPr>
            <a:r>
              <a:rPr lang="pt-BR" alt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Livro I – Do processo de conhecimento e do cumprimento de sentença;</a:t>
            </a:r>
          </a:p>
          <a:p>
            <a:pPr marL="109537" indent="0" algn="just">
              <a:lnSpc>
                <a:spcPct val="150000"/>
              </a:lnSpc>
              <a:buFont typeface="Wingdings 3" panose="05040102010807070707" pitchFamily="18" charset="2"/>
              <a:buNone/>
              <a:defRPr/>
            </a:pPr>
            <a:r>
              <a:rPr lang="pt-BR" alt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Livro II – Do processo de execução;</a:t>
            </a:r>
          </a:p>
          <a:p>
            <a:pPr marL="109537" indent="0" algn="just">
              <a:lnSpc>
                <a:spcPct val="150000"/>
              </a:lnSpc>
              <a:buFont typeface="Wingdings 3" panose="05040102010807070707" pitchFamily="18" charset="2"/>
              <a:buNone/>
              <a:defRPr/>
            </a:pPr>
            <a:r>
              <a:rPr lang="pt-BR" alt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Livro III – Dos processos nos tribunais e dos meios de impugnação das decisões judiciais;</a:t>
            </a:r>
          </a:p>
          <a:p>
            <a:pPr marL="109537" indent="0" algn="just">
              <a:lnSpc>
                <a:spcPct val="150000"/>
              </a:lnSpc>
              <a:buFont typeface="Wingdings 3" panose="05040102010807070707" pitchFamily="18" charset="2"/>
              <a:buNone/>
              <a:defRPr/>
            </a:pPr>
            <a:r>
              <a:rPr lang="pt-BR" alt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Livro Complementar – Das disposições finais e transitórias. </a:t>
            </a:r>
          </a:p>
        </p:txBody>
      </p:sp>
    </p:spTree>
    <p:extLst>
      <p:ext uri="{BB962C8B-B14F-4D97-AF65-F5344CB8AC3E}">
        <p14:creationId xmlns:p14="http://schemas.microsoft.com/office/powerpoint/2010/main" val="13473868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95536" y="981075"/>
            <a:ext cx="8496944" cy="5616575"/>
          </a:xfrm>
        </p:spPr>
        <p:txBody>
          <a:bodyPr lIns="90000" tIns="46800" rIns="90000" bIns="46800">
            <a:normAutofit/>
          </a:bodyPr>
          <a:lstStyle/>
          <a:p>
            <a:pPr algn="just"/>
            <a:r>
              <a:rPr lang="pt-BR" sz="2400" dirty="0"/>
              <a:t>Art. 927.  Os juízes e os tribunais observarão:</a:t>
            </a:r>
          </a:p>
          <a:p>
            <a:pPr algn="just"/>
            <a:r>
              <a:rPr lang="pt-BR" sz="2400" dirty="0">
                <a:solidFill>
                  <a:srgbClr val="0070C0"/>
                </a:solidFill>
              </a:rPr>
              <a:t>I - as decisões do Supremo Tribunal Federal em controle concentrado de constitucionalidade;</a:t>
            </a:r>
          </a:p>
          <a:p>
            <a:pPr algn="just"/>
            <a:r>
              <a:rPr lang="pt-BR" sz="2400" dirty="0">
                <a:solidFill>
                  <a:srgbClr val="0070C0"/>
                </a:solidFill>
              </a:rPr>
              <a:t>II - os enunciados de súmula vinculante;</a:t>
            </a:r>
          </a:p>
          <a:p>
            <a:pPr algn="just"/>
            <a:r>
              <a:rPr lang="pt-BR" sz="2400" dirty="0"/>
              <a:t>III - os acórdãos em incidente de assunção de competência ou de resolução de demandas repetitivas e em julgamento de recursos extraordinário e especial repetitivos;</a:t>
            </a:r>
          </a:p>
          <a:p>
            <a:pPr algn="just"/>
            <a:r>
              <a:rPr lang="pt-BR" sz="2400" dirty="0"/>
              <a:t>IV - os enunciados das súmulas do Supremo Tribunal Federal em matéria constitucional e do Superior Tribunal de Justiça em matéria infraconstitucional;</a:t>
            </a:r>
          </a:p>
          <a:p>
            <a:pPr algn="just"/>
            <a:r>
              <a:rPr lang="pt-BR" sz="2400" dirty="0"/>
              <a:t>V - a orientação do plenário ou do órgão especial aos quais estiverem vinculados</a:t>
            </a:r>
            <a:r>
              <a:rPr lang="pt-BR" sz="2400" dirty="0" smtClean="0"/>
              <a:t>.</a:t>
            </a:r>
          </a:p>
          <a:p>
            <a:pPr algn="r"/>
            <a:r>
              <a:rPr lang="pt-BR" sz="2400" dirty="0" smtClean="0"/>
              <a:t>(....)</a:t>
            </a:r>
            <a:endParaRPr lang="pt-BR" sz="2400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3568" y="260648"/>
            <a:ext cx="7920880" cy="720427"/>
          </a:xfrm>
        </p:spPr>
        <p:txBody>
          <a:bodyPr lIns="90000" tIns="46800" rIns="90000" bIns="46800" rtlCol="0">
            <a:noAutofit/>
          </a:bodyPr>
          <a:lstStyle/>
          <a:p>
            <a:pPr algn="ctr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 smtClean="0">
                <a:solidFill>
                  <a:srgbClr val="FF0000"/>
                </a:solidFill>
              </a:rPr>
              <a:t/>
            </a:r>
            <a:br>
              <a:rPr lang="pt-BR" sz="2800" b="1" dirty="0" smtClean="0">
                <a:solidFill>
                  <a:srgbClr val="FF0000"/>
                </a:solidFill>
              </a:rPr>
            </a:br>
            <a:r>
              <a:rPr lang="pt-BR" sz="2800" b="1" dirty="0" smtClean="0">
                <a:solidFill>
                  <a:srgbClr val="FF0000"/>
                </a:solidFill>
              </a:rPr>
              <a:t>EFEITOS VINCULANTES: “JUIZ BOCA DOS TRIBUNAIS”</a:t>
            </a:r>
            <a:r>
              <a:rPr lang="pt-BR" sz="2800" b="1" dirty="0">
                <a:solidFill>
                  <a:srgbClr val="FF0000"/>
                </a:solidFill>
              </a:rPr>
              <a:t/>
            </a:r>
            <a:br>
              <a:rPr lang="pt-BR" sz="2800" b="1" dirty="0">
                <a:solidFill>
                  <a:srgbClr val="FF0000"/>
                </a:solidFill>
              </a:rPr>
            </a:br>
            <a:endParaRPr lang="en-GB" sz="2800" kern="1200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1322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23528" y="981075"/>
            <a:ext cx="8568952" cy="5616575"/>
          </a:xfrm>
        </p:spPr>
        <p:txBody>
          <a:bodyPr lIns="90000" tIns="46800" rIns="90000" bIns="46800">
            <a:normAutofit fontScale="92500" lnSpcReduction="20000"/>
          </a:bodyPr>
          <a:lstStyle/>
          <a:p>
            <a:pPr algn="just"/>
            <a:r>
              <a:rPr lang="pt-BR" sz="2400" dirty="0"/>
              <a:t>Art. 927.  Os juízes e os tribunais observarão:</a:t>
            </a:r>
          </a:p>
          <a:p>
            <a:pPr algn="just"/>
            <a:r>
              <a:rPr lang="pt-BR" sz="2400" dirty="0" smtClean="0"/>
              <a:t>(...) § </a:t>
            </a:r>
            <a:r>
              <a:rPr lang="pt-BR" sz="2400" dirty="0"/>
              <a:t>1</a:t>
            </a:r>
            <a:r>
              <a:rPr lang="pt-BR" sz="2400" u="sng" baseline="30000" dirty="0"/>
              <a:t>o</a:t>
            </a:r>
            <a:r>
              <a:rPr lang="pt-BR" sz="2400" dirty="0"/>
              <a:t> Os juízes e os tribunais observarão o disposto no art. 10 e no art. 489, § 1</a:t>
            </a:r>
            <a:r>
              <a:rPr lang="pt-BR" sz="2400" u="sng" baseline="30000" dirty="0"/>
              <a:t>o</a:t>
            </a:r>
            <a:r>
              <a:rPr lang="pt-BR" sz="2400" dirty="0"/>
              <a:t>, quando decidirem com fundamento neste artigo.</a:t>
            </a:r>
          </a:p>
          <a:p>
            <a:pPr algn="just"/>
            <a:r>
              <a:rPr lang="pt-BR" sz="2400" dirty="0"/>
              <a:t>§ 2</a:t>
            </a:r>
            <a:r>
              <a:rPr lang="pt-BR" sz="2400" u="sng" baseline="30000" dirty="0"/>
              <a:t>o</a:t>
            </a:r>
            <a:r>
              <a:rPr lang="pt-BR" sz="2400" dirty="0"/>
              <a:t> A alteração de tese jurídica adotada em enunciado de súmula ou em julgamento de casos repetitivos poderá ser precedida de audiências públicas e da participação de pessoas, órgãos ou entidades que possam contribuir para a rediscussão da tese.</a:t>
            </a:r>
          </a:p>
          <a:p>
            <a:pPr algn="just"/>
            <a:r>
              <a:rPr lang="pt-BR" sz="2400" dirty="0"/>
              <a:t>§ 3</a:t>
            </a:r>
            <a:r>
              <a:rPr lang="pt-BR" sz="2400" u="sng" baseline="30000" dirty="0"/>
              <a:t>o</a:t>
            </a:r>
            <a:r>
              <a:rPr lang="pt-BR" sz="2400" dirty="0"/>
              <a:t> Na hipótese de alteração de jurisprudência dominante do Supremo Tribunal Federal e dos tribunais superiores ou daquela oriunda de julgamento de casos repetitivos, pode haver modulação dos efeitos da alteração no interesse social e no da segurança jurídica.</a:t>
            </a:r>
          </a:p>
          <a:p>
            <a:pPr algn="just"/>
            <a:r>
              <a:rPr lang="pt-BR" sz="2400" dirty="0"/>
              <a:t>§ 4</a:t>
            </a:r>
            <a:r>
              <a:rPr lang="pt-BR" sz="2400" u="sng" baseline="30000" dirty="0"/>
              <a:t>o</a:t>
            </a:r>
            <a:r>
              <a:rPr lang="pt-BR" sz="2400" dirty="0"/>
              <a:t> A modificação de enunciado de súmula, de jurisprudência pacificada ou de tese adotada em julgamento de casos repetitivos observará a necessidade de fundamentação adequada e específica, considerando os princípios da segurança jurídica, da proteção da confiança e da isonomia.</a:t>
            </a:r>
          </a:p>
          <a:p>
            <a:pPr algn="just"/>
            <a:r>
              <a:rPr lang="pt-BR" sz="2400" dirty="0"/>
              <a:t>§ 5</a:t>
            </a:r>
            <a:r>
              <a:rPr lang="pt-BR" sz="2400" u="sng" baseline="30000" dirty="0"/>
              <a:t>o</a:t>
            </a:r>
            <a:r>
              <a:rPr lang="pt-BR" sz="2400" dirty="0"/>
              <a:t> Os tribunais darão publicidade a seus precedentes, organizando-os por questão jurídica decidida e divulgando-os, preferencialmente, na rede mundial de computadores.</a:t>
            </a: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3568" y="260648"/>
            <a:ext cx="7920880" cy="720427"/>
          </a:xfrm>
        </p:spPr>
        <p:txBody>
          <a:bodyPr lIns="90000" tIns="46800" rIns="90000" bIns="46800" rtlCol="0">
            <a:noAutofit/>
          </a:bodyPr>
          <a:lstStyle/>
          <a:p>
            <a:pPr algn="ctr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 smtClean="0">
                <a:solidFill>
                  <a:srgbClr val="FF0000"/>
                </a:solidFill>
              </a:rPr>
              <a:t/>
            </a:r>
            <a:br>
              <a:rPr lang="pt-BR" sz="2800" b="1" dirty="0" smtClean="0">
                <a:solidFill>
                  <a:srgbClr val="FF0000"/>
                </a:solidFill>
              </a:rPr>
            </a:br>
            <a:r>
              <a:rPr lang="pt-BR" sz="2800" b="1" dirty="0" smtClean="0">
                <a:solidFill>
                  <a:srgbClr val="FF0000"/>
                </a:solidFill>
              </a:rPr>
              <a:t>EFEITOS VINCULANTES: “JUIZ BOCA DOS TRIBUNAIS”</a:t>
            </a:r>
            <a:r>
              <a:rPr lang="pt-BR" sz="2800" b="1" dirty="0">
                <a:solidFill>
                  <a:srgbClr val="FF0000"/>
                </a:solidFill>
              </a:rPr>
              <a:t/>
            </a:r>
            <a:br>
              <a:rPr lang="pt-BR" sz="2800" b="1" dirty="0">
                <a:solidFill>
                  <a:srgbClr val="FF0000"/>
                </a:solidFill>
              </a:rPr>
            </a:br>
            <a:endParaRPr lang="en-GB" sz="2800" kern="1200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3094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3588"/>
          </a:xfrm>
        </p:spPr>
        <p:txBody>
          <a:bodyPr/>
          <a:lstStyle/>
          <a:p>
            <a:pPr algn="ctr"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CONCLUSÃO</a:t>
            </a:r>
          </a:p>
        </p:txBody>
      </p:sp>
      <p:sp>
        <p:nvSpPr>
          <p:cNvPr id="4915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352550"/>
            <a:ext cx="7772400" cy="5076825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buFont typeface="Arial" pitchFamily="34" charset="0"/>
              <a:buNone/>
              <a:tabLst>
                <a:tab pos="119063" algn="l"/>
                <a:tab pos="568325" algn="l"/>
                <a:tab pos="1017588" algn="l"/>
                <a:tab pos="1466850" algn="l"/>
                <a:tab pos="1916113" algn="l"/>
                <a:tab pos="2365375" algn="l"/>
                <a:tab pos="2814638" algn="l"/>
                <a:tab pos="3263900" algn="l"/>
                <a:tab pos="3713163" algn="l"/>
                <a:tab pos="4162425" algn="l"/>
                <a:tab pos="4611688" algn="l"/>
                <a:tab pos="5060950" algn="l"/>
                <a:tab pos="5510213" algn="l"/>
                <a:tab pos="5959475" algn="l"/>
                <a:tab pos="6408738" algn="l"/>
                <a:tab pos="6858000" algn="l"/>
                <a:tab pos="7307263" algn="l"/>
                <a:tab pos="7756525" algn="l"/>
                <a:tab pos="8205788" algn="l"/>
                <a:tab pos="8655050" algn="l"/>
              </a:tabLst>
            </a:pPr>
            <a:r>
              <a:rPr lang="en-GB" altLang="pt-BR" sz="2300" dirty="0" smtClean="0">
                <a:latin typeface="Arial" pitchFamily="34" charset="0"/>
              </a:rPr>
              <a:t>Para </a:t>
            </a:r>
            <a:r>
              <a:rPr lang="en-GB" altLang="pt-BR" sz="2300" dirty="0" err="1" smtClean="0">
                <a:latin typeface="Arial" pitchFamily="34" charset="0"/>
              </a:rPr>
              <a:t>efetivar</a:t>
            </a:r>
            <a:r>
              <a:rPr lang="en-GB" altLang="pt-BR" sz="2300" dirty="0" smtClean="0">
                <a:latin typeface="Arial" pitchFamily="34" charset="0"/>
              </a:rPr>
              <a:t> a </a:t>
            </a:r>
            <a:r>
              <a:rPr lang="en-GB" altLang="pt-BR" sz="2300" dirty="0" err="1" smtClean="0">
                <a:latin typeface="Arial" pitchFamily="34" charset="0"/>
              </a:rPr>
              <a:t>democracia</a:t>
            </a:r>
            <a:r>
              <a:rPr lang="en-GB" altLang="pt-BR" sz="2300" dirty="0" smtClean="0">
                <a:latin typeface="Arial" pitchFamily="34" charset="0"/>
              </a:rPr>
              <a:t>, a </a:t>
            </a:r>
            <a:r>
              <a:rPr lang="en-GB" altLang="pt-BR" sz="2300" dirty="0" err="1" smtClean="0">
                <a:latin typeface="Arial" pitchFamily="34" charset="0"/>
              </a:rPr>
              <a:t>justiça</a:t>
            </a:r>
            <a:r>
              <a:rPr lang="en-GB" altLang="pt-BR" sz="2300" dirty="0" smtClean="0">
                <a:latin typeface="Arial" pitchFamily="34" charset="0"/>
              </a:rPr>
              <a:t> social e </a:t>
            </a:r>
            <a:r>
              <a:rPr lang="en-GB" altLang="pt-BR" sz="2300" dirty="0" err="1" smtClean="0">
                <a:latin typeface="Arial" pitchFamily="34" charset="0"/>
              </a:rPr>
              <a:t>os</a:t>
            </a:r>
            <a:r>
              <a:rPr lang="en-GB" altLang="pt-BR" sz="2300" dirty="0" smtClean="0">
                <a:latin typeface="Arial" pitchFamily="34" charset="0"/>
              </a:rPr>
              <a:t> </a:t>
            </a:r>
            <a:r>
              <a:rPr lang="en-GB" altLang="pt-BR" sz="2300" dirty="0" err="1" smtClean="0">
                <a:latin typeface="Arial" pitchFamily="34" charset="0"/>
              </a:rPr>
              <a:t>direitos</a:t>
            </a:r>
            <a:r>
              <a:rPr lang="en-GB" altLang="pt-BR" sz="2300" dirty="0" smtClean="0">
                <a:latin typeface="Arial" pitchFamily="34" charset="0"/>
              </a:rPr>
              <a:t> </a:t>
            </a:r>
            <a:r>
              <a:rPr lang="en-GB" altLang="pt-BR" sz="2300" dirty="0" err="1" smtClean="0">
                <a:latin typeface="Arial" pitchFamily="34" charset="0"/>
              </a:rPr>
              <a:t>humanos</a:t>
            </a:r>
            <a:r>
              <a:rPr lang="en-GB" altLang="pt-BR" sz="2300" dirty="0" smtClean="0">
                <a:latin typeface="Arial" pitchFamily="34" charset="0"/>
              </a:rPr>
              <a:t> </a:t>
            </a:r>
            <a:r>
              <a:rPr lang="en-GB" altLang="pt-BR" sz="2300" dirty="0" err="1" smtClean="0">
                <a:latin typeface="Arial" pitchFamily="34" charset="0"/>
              </a:rPr>
              <a:t>fundamentais</a:t>
            </a:r>
            <a:r>
              <a:rPr lang="en-GB" altLang="pt-BR" sz="2300" dirty="0" smtClean="0">
                <a:latin typeface="Arial" pitchFamily="34" charset="0"/>
              </a:rPr>
              <a:t>, </a:t>
            </a:r>
            <a:r>
              <a:rPr lang="en-GB" altLang="pt-BR" sz="2300" dirty="0" err="1" smtClean="0">
                <a:latin typeface="Arial" pitchFamily="34" charset="0"/>
              </a:rPr>
              <a:t>especialmente</a:t>
            </a:r>
            <a:r>
              <a:rPr lang="en-GB" altLang="pt-BR" sz="2300" dirty="0" smtClean="0">
                <a:latin typeface="Arial" pitchFamily="34" charset="0"/>
              </a:rPr>
              <a:t> </a:t>
            </a:r>
            <a:r>
              <a:rPr lang="en-GB" altLang="pt-BR" sz="2300" dirty="0" err="1" smtClean="0">
                <a:latin typeface="Arial" pitchFamily="34" charset="0"/>
              </a:rPr>
              <a:t>os</a:t>
            </a:r>
            <a:r>
              <a:rPr lang="en-GB" altLang="pt-BR" sz="2300" dirty="0" smtClean="0">
                <a:latin typeface="Arial" pitchFamily="34" charset="0"/>
              </a:rPr>
              <a:t> dos </a:t>
            </a:r>
            <a:r>
              <a:rPr lang="en-GB" altLang="pt-BR" sz="2300" dirty="0" err="1" smtClean="0">
                <a:latin typeface="Arial" pitchFamily="34" charset="0"/>
              </a:rPr>
              <a:t>trabalhadores</a:t>
            </a:r>
            <a:r>
              <a:rPr lang="en-GB" altLang="pt-BR" sz="2300" dirty="0" smtClean="0">
                <a:latin typeface="Arial" pitchFamily="34" charset="0"/>
              </a:rPr>
              <a:t>, é </a:t>
            </a:r>
            <a:r>
              <a:rPr lang="en-GB" altLang="pt-BR" sz="2300" dirty="0" err="1" smtClean="0">
                <a:latin typeface="Arial" pitchFamily="34" charset="0"/>
              </a:rPr>
              <a:t>imprescindível</a:t>
            </a:r>
            <a:r>
              <a:rPr lang="en-GB" altLang="pt-BR" sz="2300" dirty="0" smtClean="0">
                <a:latin typeface="Arial" pitchFamily="34" charset="0"/>
              </a:rPr>
              <a:t> que </a:t>
            </a:r>
            <a:r>
              <a:rPr lang="en-GB" altLang="pt-BR" sz="2300" dirty="0" err="1" smtClean="0">
                <a:latin typeface="Arial" pitchFamily="34" charset="0"/>
              </a:rPr>
              <a:t>juízes</a:t>
            </a:r>
            <a:r>
              <a:rPr lang="en-GB" altLang="pt-BR" sz="2300" dirty="0" smtClean="0">
                <a:latin typeface="Arial" pitchFamily="34" charset="0"/>
              </a:rPr>
              <a:t>, MPT,  </a:t>
            </a:r>
            <a:r>
              <a:rPr lang="en-GB" altLang="pt-BR" sz="2300" dirty="0" err="1" smtClean="0">
                <a:latin typeface="Arial" pitchFamily="34" charset="0"/>
              </a:rPr>
              <a:t>sindicatos</a:t>
            </a:r>
            <a:r>
              <a:rPr lang="en-GB" altLang="pt-BR" sz="2300" dirty="0" smtClean="0">
                <a:latin typeface="Arial" pitchFamily="34" charset="0"/>
              </a:rPr>
              <a:t>, </a:t>
            </a:r>
            <a:r>
              <a:rPr lang="en-GB" altLang="pt-BR" sz="2300" dirty="0" err="1" smtClean="0">
                <a:latin typeface="Arial" pitchFamily="34" charset="0"/>
              </a:rPr>
              <a:t>advogados</a:t>
            </a:r>
            <a:r>
              <a:rPr lang="en-GB" altLang="pt-BR" sz="2300" dirty="0" smtClean="0">
                <a:latin typeface="Arial" pitchFamily="34" charset="0"/>
              </a:rPr>
              <a:t>, </a:t>
            </a:r>
            <a:r>
              <a:rPr lang="en-GB" altLang="pt-BR" sz="2300" dirty="0" err="1" smtClean="0">
                <a:latin typeface="Arial" pitchFamily="34" charset="0"/>
              </a:rPr>
              <a:t>empresários</a:t>
            </a:r>
            <a:r>
              <a:rPr lang="en-GB" altLang="pt-BR" sz="2300" dirty="0" smtClean="0">
                <a:latin typeface="Arial" pitchFamily="34" charset="0"/>
              </a:rPr>
              <a:t>, </a:t>
            </a:r>
            <a:r>
              <a:rPr lang="en-GB" altLang="pt-BR" sz="2300" dirty="0" err="1" smtClean="0">
                <a:latin typeface="Arial" pitchFamily="34" charset="0"/>
              </a:rPr>
              <a:t>trabalhadores</a:t>
            </a:r>
            <a:r>
              <a:rPr lang="en-GB" altLang="pt-BR" sz="2300" dirty="0" smtClean="0">
                <a:latin typeface="Arial" pitchFamily="34" charset="0"/>
              </a:rPr>
              <a:t> e a </a:t>
            </a:r>
            <a:r>
              <a:rPr lang="en-GB" altLang="pt-BR" sz="2300" dirty="0" err="1" smtClean="0">
                <a:latin typeface="Arial" pitchFamily="34" charset="0"/>
              </a:rPr>
              <a:t>sociedade</a:t>
            </a:r>
            <a:r>
              <a:rPr lang="en-GB" altLang="pt-BR" sz="2300" dirty="0" smtClean="0">
                <a:latin typeface="Arial" pitchFamily="34" charset="0"/>
              </a:rPr>
              <a:t> </a:t>
            </a:r>
            <a:r>
              <a:rPr lang="en-GB" altLang="pt-BR" sz="2300" dirty="0" err="1" smtClean="0">
                <a:latin typeface="Arial" pitchFamily="34" charset="0"/>
              </a:rPr>
              <a:t>como</a:t>
            </a:r>
            <a:r>
              <a:rPr lang="en-GB" altLang="pt-BR" sz="2300" dirty="0" smtClean="0">
                <a:latin typeface="Arial" pitchFamily="34" charset="0"/>
              </a:rPr>
              <a:t> um </a:t>
            </a:r>
            <a:r>
              <a:rPr lang="en-GB" altLang="pt-BR" sz="2300" dirty="0" err="1" smtClean="0">
                <a:latin typeface="Arial" pitchFamily="34" charset="0"/>
              </a:rPr>
              <a:t>todo</a:t>
            </a:r>
            <a:r>
              <a:rPr lang="en-GB" altLang="pt-BR" sz="2200" b="1" dirty="0" smtClean="0">
                <a:latin typeface="Arial" pitchFamily="34" charset="0"/>
              </a:rPr>
              <a:t> </a:t>
            </a:r>
            <a:r>
              <a:rPr lang="en-GB" altLang="pt-BR" sz="2800" b="1" dirty="0" smtClean="0">
                <a:latin typeface="Arial" pitchFamily="34" charset="0"/>
              </a:rPr>
              <a:t>“</a:t>
            </a:r>
            <a:r>
              <a:rPr lang="en-GB" altLang="pt-BR" sz="2800" b="1" dirty="0" err="1" smtClean="0">
                <a:latin typeface="Arial" pitchFamily="34" charset="0"/>
              </a:rPr>
              <a:t>levem</a:t>
            </a:r>
            <a:r>
              <a:rPr lang="en-GB" altLang="pt-BR" sz="2800" b="1" dirty="0" smtClean="0">
                <a:latin typeface="Arial" pitchFamily="34" charset="0"/>
              </a:rPr>
              <a:t> </a:t>
            </a:r>
            <a:r>
              <a:rPr lang="en-GB" altLang="pt-BR" sz="2800" b="1" dirty="0" err="1" smtClean="0">
                <a:latin typeface="Arial" pitchFamily="34" charset="0"/>
              </a:rPr>
              <a:t>Constituição</a:t>
            </a:r>
            <a:r>
              <a:rPr lang="en-GB" altLang="pt-BR" sz="2800" b="1" dirty="0" smtClean="0">
                <a:latin typeface="Arial" pitchFamily="34" charset="0"/>
              </a:rPr>
              <a:t> a </a:t>
            </a:r>
            <a:r>
              <a:rPr lang="en-GB" altLang="pt-BR" sz="2800" b="1" dirty="0" err="1" smtClean="0">
                <a:latin typeface="Arial" pitchFamily="34" charset="0"/>
              </a:rPr>
              <a:t>sério</a:t>
            </a:r>
            <a:r>
              <a:rPr lang="en-GB" altLang="pt-BR" sz="2800" b="1" dirty="0" smtClean="0">
                <a:latin typeface="Arial" pitchFamily="34" charset="0"/>
              </a:rPr>
              <a:t>”.</a:t>
            </a:r>
            <a:endParaRPr lang="en-GB" altLang="pt-BR" sz="2200" b="1" dirty="0" smtClean="0">
              <a:latin typeface="Arial" pitchFamily="34" charset="0"/>
            </a:endParaRPr>
          </a:p>
          <a:p>
            <a:pPr marL="0" indent="0" algn="just">
              <a:spcBef>
                <a:spcPts val="600"/>
              </a:spcBef>
              <a:buFont typeface="Arial" pitchFamily="34" charset="0"/>
              <a:buNone/>
              <a:tabLst>
                <a:tab pos="119063" algn="l"/>
                <a:tab pos="568325" algn="l"/>
                <a:tab pos="1017588" algn="l"/>
                <a:tab pos="1466850" algn="l"/>
                <a:tab pos="1916113" algn="l"/>
                <a:tab pos="2365375" algn="l"/>
                <a:tab pos="2814638" algn="l"/>
                <a:tab pos="3263900" algn="l"/>
                <a:tab pos="3713163" algn="l"/>
                <a:tab pos="4162425" algn="l"/>
                <a:tab pos="4611688" algn="l"/>
                <a:tab pos="5060950" algn="l"/>
                <a:tab pos="5510213" algn="l"/>
                <a:tab pos="5959475" algn="l"/>
                <a:tab pos="6408738" algn="l"/>
                <a:tab pos="6858000" algn="l"/>
                <a:tab pos="7307263" algn="l"/>
                <a:tab pos="7756525" algn="l"/>
                <a:tab pos="8205788" algn="l"/>
                <a:tab pos="8655050" algn="l"/>
              </a:tabLst>
            </a:pPr>
            <a:r>
              <a:rPr lang="en-GB" altLang="pt-BR" sz="2800" b="1" dirty="0" smtClean="0">
                <a:latin typeface="Arial" pitchFamily="34" charset="0"/>
              </a:rPr>
              <a:t>Para </a:t>
            </a:r>
            <a:r>
              <a:rPr lang="en-GB" altLang="pt-BR" sz="2800" b="1" dirty="0" err="1" smtClean="0">
                <a:latin typeface="Arial" pitchFamily="34" charset="0"/>
              </a:rPr>
              <a:t>tanto</a:t>
            </a:r>
            <a:r>
              <a:rPr lang="en-GB" altLang="pt-BR" sz="2800" b="1" dirty="0" smtClean="0">
                <a:latin typeface="Arial" pitchFamily="34" charset="0"/>
              </a:rPr>
              <a:t>, </a:t>
            </a:r>
            <a:r>
              <a:rPr lang="en-GB" altLang="pt-BR" sz="2800" b="1" dirty="0" err="1" smtClean="0">
                <a:latin typeface="Arial" pitchFamily="34" charset="0"/>
              </a:rPr>
              <a:t>devemos</a:t>
            </a:r>
            <a:r>
              <a:rPr lang="en-GB" altLang="pt-BR" sz="2800" b="1" dirty="0" smtClean="0">
                <a:latin typeface="Arial" pitchFamily="34" charset="0"/>
              </a:rPr>
              <a:t> </a:t>
            </a:r>
            <a:r>
              <a:rPr lang="en-GB" altLang="pt-BR" sz="2800" b="1" dirty="0" err="1" smtClean="0">
                <a:latin typeface="Arial" pitchFamily="34" charset="0"/>
              </a:rPr>
              <a:t>promover</a:t>
            </a:r>
            <a:r>
              <a:rPr lang="en-GB" altLang="pt-BR" sz="2800" b="1" dirty="0" smtClean="0">
                <a:latin typeface="Arial" pitchFamily="34" charset="0"/>
              </a:rPr>
              <a:t>, à luz da CF, o </a:t>
            </a:r>
            <a:r>
              <a:rPr lang="en-GB" altLang="pt-BR" sz="2800" b="1" dirty="0" err="1" smtClean="0">
                <a:latin typeface="Arial" pitchFamily="34" charset="0"/>
              </a:rPr>
              <a:t>diálogo</a:t>
            </a:r>
            <a:r>
              <a:rPr lang="en-GB" altLang="pt-BR" sz="2800" b="1" dirty="0" smtClean="0">
                <a:latin typeface="Arial" pitchFamily="34" charset="0"/>
              </a:rPr>
              <a:t> virtuoso entre o Novo CPC e a CLT!</a:t>
            </a:r>
          </a:p>
          <a:p>
            <a:pPr marL="0" indent="0" algn="just">
              <a:spcBef>
                <a:spcPts val="600"/>
              </a:spcBef>
              <a:buFont typeface="Arial" pitchFamily="34" charset="0"/>
              <a:buNone/>
              <a:tabLst>
                <a:tab pos="119063" algn="l"/>
                <a:tab pos="568325" algn="l"/>
                <a:tab pos="1017588" algn="l"/>
                <a:tab pos="1466850" algn="l"/>
                <a:tab pos="1916113" algn="l"/>
                <a:tab pos="2365375" algn="l"/>
                <a:tab pos="2814638" algn="l"/>
                <a:tab pos="3263900" algn="l"/>
                <a:tab pos="3713163" algn="l"/>
                <a:tab pos="4162425" algn="l"/>
                <a:tab pos="4611688" algn="l"/>
                <a:tab pos="5060950" algn="l"/>
                <a:tab pos="5510213" algn="l"/>
                <a:tab pos="5959475" algn="l"/>
                <a:tab pos="6408738" algn="l"/>
                <a:tab pos="6858000" algn="l"/>
                <a:tab pos="7307263" algn="l"/>
                <a:tab pos="7756525" algn="l"/>
                <a:tab pos="8205788" algn="l"/>
                <a:tab pos="8655050" algn="l"/>
              </a:tabLst>
            </a:pPr>
            <a:endParaRPr lang="en-GB" altLang="pt-BR" sz="2200" b="1" dirty="0" smtClean="0">
              <a:latin typeface="Arial" pitchFamily="34" charset="0"/>
            </a:endParaRPr>
          </a:p>
          <a:p>
            <a:pPr marL="0" indent="0" algn="ctr">
              <a:spcBef>
                <a:spcPts val="600"/>
              </a:spcBef>
              <a:buFont typeface="Arial" pitchFamily="34" charset="0"/>
              <a:buNone/>
              <a:tabLst>
                <a:tab pos="119063" algn="l"/>
                <a:tab pos="568325" algn="l"/>
                <a:tab pos="1017588" algn="l"/>
                <a:tab pos="1466850" algn="l"/>
                <a:tab pos="1916113" algn="l"/>
                <a:tab pos="2365375" algn="l"/>
                <a:tab pos="2814638" algn="l"/>
                <a:tab pos="3263900" algn="l"/>
                <a:tab pos="3713163" algn="l"/>
                <a:tab pos="4162425" algn="l"/>
                <a:tab pos="4611688" algn="l"/>
                <a:tab pos="5060950" algn="l"/>
                <a:tab pos="5510213" algn="l"/>
                <a:tab pos="5959475" algn="l"/>
                <a:tab pos="6408738" algn="l"/>
                <a:tab pos="6858000" algn="l"/>
                <a:tab pos="7307263" algn="l"/>
                <a:tab pos="7756525" algn="l"/>
                <a:tab pos="8205788" algn="l"/>
                <a:tab pos="8655050" algn="l"/>
              </a:tabLst>
            </a:pPr>
            <a:endParaRPr lang="en-GB" altLang="pt-BR" sz="2200" b="1" dirty="0" smtClean="0">
              <a:latin typeface="Arial" pitchFamily="34" charset="0"/>
            </a:endParaRPr>
          </a:p>
          <a:p>
            <a:pPr marL="0" indent="0" algn="r">
              <a:spcBef>
                <a:spcPts val="600"/>
              </a:spcBef>
              <a:buFont typeface="Arial" pitchFamily="34" charset="0"/>
              <a:buNone/>
              <a:tabLst>
                <a:tab pos="119063" algn="l"/>
                <a:tab pos="568325" algn="l"/>
                <a:tab pos="1017588" algn="l"/>
                <a:tab pos="1466850" algn="l"/>
                <a:tab pos="1916113" algn="l"/>
                <a:tab pos="2365375" algn="l"/>
                <a:tab pos="2814638" algn="l"/>
                <a:tab pos="3263900" algn="l"/>
                <a:tab pos="3713163" algn="l"/>
                <a:tab pos="4162425" algn="l"/>
                <a:tab pos="4611688" algn="l"/>
                <a:tab pos="5060950" algn="l"/>
                <a:tab pos="5510213" algn="l"/>
                <a:tab pos="5959475" algn="l"/>
                <a:tab pos="6408738" algn="l"/>
                <a:tab pos="6858000" algn="l"/>
                <a:tab pos="7307263" algn="l"/>
                <a:tab pos="7756525" algn="l"/>
                <a:tab pos="8205788" algn="l"/>
                <a:tab pos="8655050" algn="l"/>
              </a:tabLst>
            </a:pPr>
            <a:r>
              <a:rPr lang="en-GB" altLang="pt-BR" sz="2800" b="1" dirty="0" err="1" smtClean="0">
                <a:latin typeface="Arial" pitchFamily="34" charset="0"/>
              </a:rPr>
              <a:t>Muito</a:t>
            </a:r>
            <a:r>
              <a:rPr lang="en-GB" altLang="pt-BR" sz="2800" b="1" dirty="0" smtClean="0">
                <a:latin typeface="Arial" pitchFamily="34" charset="0"/>
              </a:rPr>
              <a:t> Obrigado!</a:t>
            </a:r>
          </a:p>
          <a:p>
            <a:pPr marL="0" indent="0" algn="r">
              <a:spcBef>
                <a:spcPts val="600"/>
              </a:spcBef>
              <a:buFont typeface="Arial" pitchFamily="34" charset="0"/>
              <a:buNone/>
              <a:tabLst>
                <a:tab pos="119063" algn="l"/>
                <a:tab pos="568325" algn="l"/>
                <a:tab pos="1017588" algn="l"/>
                <a:tab pos="1466850" algn="l"/>
                <a:tab pos="1916113" algn="l"/>
                <a:tab pos="2365375" algn="l"/>
                <a:tab pos="2814638" algn="l"/>
                <a:tab pos="3263900" algn="l"/>
                <a:tab pos="3713163" algn="l"/>
                <a:tab pos="4162425" algn="l"/>
                <a:tab pos="4611688" algn="l"/>
                <a:tab pos="5060950" algn="l"/>
                <a:tab pos="5510213" algn="l"/>
                <a:tab pos="5959475" algn="l"/>
                <a:tab pos="6408738" algn="l"/>
                <a:tab pos="6858000" algn="l"/>
                <a:tab pos="7307263" algn="l"/>
                <a:tab pos="7756525" algn="l"/>
                <a:tab pos="8205788" algn="l"/>
                <a:tab pos="8655050" algn="l"/>
              </a:tabLst>
            </a:pPr>
            <a:r>
              <a:rPr lang="en-GB" altLang="pt-BR" sz="2800" b="1" dirty="0" smtClean="0">
                <a:latin typeface="Arial" pitchFamily="34" charset="0"/>
              </a:rPr>
              <a:t>www.carloshenriquebezerraleite.com</a:t>
            </a:r>
            <a:endParaRPr lang="en-GB" altLang="pt-BR" sz="3200" b="1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7671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3588"/>
          </a:xfrm>
        </p:spPr>
        <p:txBody>
          <a:bodyPr>
            <a:normAutofit fontScale="90000"/>
          </a:bodyPr>
          <a:lstStyle/>
          <a:p>
            <a:pPr algn="ctr"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32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Principais</a:t>
            </a:r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GB" sz="32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Livros</a:t>
            </a:r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do Prof. </a:t>
            </a:r>
            <a:r>
              <a:rPr lang="en-GB" sz="32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Bezerra</a:t>
            </a:r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GB" sz="32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Leite</a:t>
            </a:r>
            <a:endParaRPr lang="en-GB" sz="3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idx="1"/>
          </p:nvPr>
        </p:nvSpPr>
        <p:spPr>
          <a:xfrm>
            <a:off x="323850" y="1268413"/>
            <a:ext cx="8496300" cy="5076825"/>
          </a:xfrm>
        </p:spPr>
        <p:txBody>
          <a:bodyPr>
            <a:normAutofit fontScale="92500" lnSpcReduction="20000"/>
          </a:bodyPr>
          <a:lstStyle/>
          <a:p>
            <a:pPr marL="565150" indent="-457200" algn="just">
              <a:buFont typeface="Calibri" pitchFamily="34" charset="0"/>
              <a:buAutoNum type="arabicPeriod"/>
            </a:pPr>
            <a:r>
              <a:rPr lang="pt-BR" altLang="pt-BR" sz="2000" dirty="0" smtClean="0"/>
              <a:t>Curso de Direito Processual do Trabalho. </a:t>
            </a:r>
            <a:r>
              <a:rPr lang="pt-BR" altLang="pt-BR" sz="2000" dirty="0" smtClean="0"/>
              <a:t>14. </a:t>
            </a:r>
            <a:r>
              <a:rPr lang="pt-BR" altLang="pt-BR" sz="2000" dirty="0" smtClean="0"/>
              <a:t>ed. São Paulo: Saraiva, </a:t>
            </a:r>
            <a:r>
              <a:rPr lang="pt-BR" altLang="pt-BR" sz="2000" dirty="0" smtClean="0"/>
              <a:t>2016 (EM BREVE NAS LIVRARIAS).</a:t>
            </a:r>
            <a:endParaRPr lang="en-US" altLang="pt-BR" sz="2000" dirty="0" smtClean="0"/>
          </a:p>
          <a:p>
            <a:pPr marL="565150" indent="-457200" algn="just">
              <a:buFont typeface="Calibri" pitchFamily="34" charset="0"/>
              <a:buAutoNum type="arabicPeriod"/>
            </a:pPr>
            <a:r>
              <a:rPr lang="pt-BR" altLang="pt-BR" sz="2000" dirty="0" smtClean="0"/>
              <a:t>Curso de Direito do Trabalho. </a:t>
            </a:r>
            <a:r>
              <a:rPr lang="pt-BR" altLang="pt-BR" sz="2000" dirty="0" smtClean="0"/>
              <a:t>7. </a:t>
            </a:r>
            <a:r>
              <a:rPr lang="pt-BR" altLang="pt-BR" sz="2000" dirty="0" smtClean="0"/>
              <a:t>ed. São Paulo: Saraiva, </a:t>
            </a:r>
            <a:r>
              <a:rPr lang="pt-BR" altLang="pt-BR" sz="2000" dirty="0" smtClean="0"/>
              <a:t>2016 (EM BREVE NAS LIVRARIAS).</a:t>
            </a:r>
            <a:endParaRPr lang="en-US" altLang="pt-BR" sz="2000" dirty="0" smtClean="0"/>
          </a:p>
          <a:p>
            <a:pPr marL="565150" indent="-457200" algn="just">
              <a:buFont typeface="Calibri" pitchFamily="34" charset="0"/>
              <a:buAutoNum type="arabicPeriod"/>
            </a:pPr>
            <a:r>
              <a:rPr lang="pt-BR" altLang="pt-BR" dirty="0" smtClean="0"/>
              <a:t>CLT ORGANIZADA BEZERRA LEITE, 2ª edição, 2016, Saraiva.</a:t>
            </a:r>
            <a:endParaRPr lang="pt-BR" altLang="pt-BR" sz="2000" dirty="0" smtClean="0"/>
          </a:p>
          <a:p>
            <a:pPr marL="565150" indent="-457200" algn="just">
              <a:buFont typeface="Calibri" pitchFamily="34" charset="0"/>
              <a:buAutoNum type="arabicPeriod"/>
            </a:pPr>
            <a:r>
              <a:rPr lang="pt-BR" altLang="pt-BR" dirty="0"/>
              <a:t>Novo CPC: repercussões no processo do trabalho (organizador). São Paulo: Saraiva, 2015. </a:t>
            </a:r>
            <a:endParaRPr lang="pt-BR" altLang="pt-BR" dirty="0" smtClean="0"/>
          </a:p>
          <a:p>
            <a:pPr marL="565150" indent="-457200" algn="just">
              <a:buFont typeface="Calibri" pitchFamily="34" charset="0"/>
              <a:buAutoNum type="arabicPeriod"/>
            </a:pPr>
            <a:r>
              <a:rPr lang="pt-BR" altLang="pt-BR" dirty="0" smtClean="0"/>
              <a:t>Ministério </a:t>
            </a:r>
            <a:r>
              <a:rPr lang="pt-BR" altLang="pt-BR" sz="2000" dirty="0" smtClean="0"/>
              <a:t>público do trabalho: doutrina, jurisprudência e prática. 7. ed. São Paulo: Saraiva, 2015. </a:t>
            </a:r>
          </a:p>
          <a:p>
            <a:pPr marL="565150" indent="-457200" algn="just">
              <a:buFont typeface="Calibri" pitchFamily="34" charset="0"/>
              <a:buAutoNum type="arabicPeriod"/>
            </a:pPr>
            <a:r>
              <a:rPr lang="pt-BR" altLang="pt-BR" sz="2000" dirty="0" smtClean="0"/>
              <a:t>Direito Processual Coletivo do Trabalho na perspectiva dos direitos humanos. São Paulo: </a:t>
            </a:r>
            <a:r>
              <a:rPr lang="pt-BR" altLang="pt-BR" sz="2000" dirty="0" err="1" smtClean="0"/>
              <a:t>LTr</a:t>
            </a:r>
            <a:r>
              <a:rPr lang="pt-BR" altLang="pt-BR" sz="2000" dirty="0" smtClean="0"/>
              <a:t>, </a:t>
            </a:r>
            <a:r>
              <a:rPr lang="pt-BR" altLang="pt-BR" sz="2000" dirty="0" smtClean="0"/>
              <a:t>2015.</a:t>
            </a:r>
            <a:endParaRPr lang="pt-BR" altLang="pt-BR" sz="2000" dirty="0" smtClean="0"/>
          </a:p>
          <a:p>
            <a:pPr marL="565150" indent="-457200" algn="just">
              <a:buFont typeface="Calibri" pitchFamily="34" charset="0"/>
              <a:buAutoNum type="arabicPeriod"/>
            </a:pPr>
            <a:r>
              <a:rPr lang="pt-BR" altLang="pt-BR" sz="2000" dirty="0" smtClean="0"/>
              <a:t>Manual de Direitos humanos. 3. ed. São Paulo: Atlas, 2014. </a:t>
            </a:r>
            <a:endParaRPr lang="en-US" altLang="pt-BR" sz="2000" dirty="0" smtClean="0"/>
          </a:p>
          <a:p>
            <a:pPr marL="565150" indent="-457200" algn="just">
              <a:buFont typeface="Calibri" pitchFamily="34" charset="0"/>
              <a:buAutoNum type="arabicPeriod"/>
            </a:pPr>
            <a:r>
              <a:rPr lang="pt-BR" altLang="pt-BR" sz="2000" dirty="0" smtClean="0"/>
              <a:t>Manual de Processo do Trabalho. 2. ed. São Paulo: Altas, 2015.</a:t>
            </a:r>
            <a:endParaRPr lang="en-US" altLang="pt-BR" sz="2000" dirty="0" smtClean="0"/>
          </a:p>
          <a:p>
            <a:pPr marL="565150" indent="-457200" algn="just">
              <a:buFont typeface="Calibri" pitchFamily="34" charset="0"/>
              <a:buAutoNum type="arabicPeriod"/>
            </a:pPr>
            <a:r>
              <a:rPr lang="pt-BR" altLang="pt-BR" sz="2000" dirty="0" smtClean="0"/>
              <a:t>A greve como direito fundamental. 2. ed. Curitiba: Juruá, 2014. </a:t>
            </a:r>
            <a:endParaRPr lang="en-US" altLang="pt-BR" sz="2000" dirty="0" smtClean="0"/>
          </a:p>
          <a:p>
            <a:pPr marL="565150" indent="-457200" algn="just">
              <a:buFont typeface="Calibri" pitchFamily="34" charset="0"/>
              <a:buAutoNum type="arabicPeriod"/>
            </a:pPr>
            <a:r>
              <a:rPr lang="pt-BR" altLang="pt-BR" sz="2000" dirty="0" smtClean="0"/>
              <a:t>Direito </a:t>
            </a:r>
            <a:r>
              <a:rPr lang="pt-BR" altLang="pt-BR" sz="2000" dirty="0" err="1" smtClean="0"/>
              <a:t>Metaindividuas</a:t>
            </a:r>
            <a:r>
              <a:rPr lang="pt-BR" altLang="pt-BR" sz="2000" dirty="0" smtClean="0"/>
              <a:t>. (organizador). São Paulo: </a:t>
            </a:r>
            <a:r>
              <a:rPr lang="pt-BR" altLang="pt-BR" sz="2000" dirty="0" err="1" smtClean="0"/>
              <a:t>LTr</a:t>
            </a:r>
            <a:r>
              <a:rPr lang="pt-BR" altLang="pt-BR" sz="2000" dirty="0" smtClean="0"/>
              <a:t>, 2005. </a:t>
            </a:r>
            <a:endParaRPr lang="en-US" alt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4662420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52450" y="1340768"/>
            <a:ext cx="8196014" cy="5528969"/>
          </a:xfrm>
        </p:spPr>
        <p:txBody>
          <a:bodyPr lIns="90000" tIns="46800" rIns="90000" bIns="46800"/>
          <a:lstStyle/>
          <a:p>
            <a:pPr marL="0" indent="0" algn="just">
              <a:spcBef>
                <a:spcPts val="600"/>
              </a:spcBef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b="1" dirty="0" smtClean="0">
                <a:latin typeface="Arial" charset="0"/>
              </a:rPr>
              <a:t>NEOCONSTITUCIONALISMO: </a:t>
            </a:r>
            <a:r>
              <a:rPr lang="pt-BR" sz="2400" dirty="0" smtClean="0">
                <a:latin typeface="Arial" charset="0"/>
              </a:rPr>
              <a:t>Positivação dos princípios jurídicos </a:t>
            </a:r>
            <a:r>
              <a:rPr lang="pt-BR" sz="2000" dirty="0" smtClean="0">
                <a:latin typeface="Arial" charset="0"/>
              </a:rPr>
              <a:t>(</a:t>
            </a:r>
            <a:r>
              <a:rPr lang="pt-BR" sz="2000" b="1" dirty="0" smtClean="0">
                <a:latin typeface="Arial" charset="0"/>
              </a:rPr>
              <a:t>NEOPOSITIVISMO</a:t>
            </a:r>
            <a:r>
              <a:rPr lang="pt-BR" sz="2000" dirty="0" smtClean="0">
                <a:latin typeface="Arial" charset="0"/>
              </a:rPr>
              <a:t>)</a:t>
            </a:r>
          </a:p>
          <a:p>
            <a:pPr marL="0" indent="0" algn="just">
              <a:spcBef>
                <a:spcPts val="600"/>
              </a:spcBef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pt-BR" sz="2400" b="1" dirty="0" smtClean="0">
                <a:latin typeface="Arial" charset="0"/>
              </a:rPr>
              <a:t>Constitucionalização do Direito </a:t>
            </a:r>
            <a:r>
              <a:rPr lang="pt-BR" sz="2000" dirty="0" smtClean="0">
                <a:latin typeface="Arial" charset="0"/>
              </a:rPr>
              <a:t>Material e Processual</a:t>
            </a:r>
            <a:endParaRPr lang="pt-BR" sz="2400" dirty="0" smtClean="0">
              <a:latin typeface="Arial" charset="0"/>
            </a:endParaRPr>
          </a:p>
          <a:p>
            <a:pPr marL="0" indent="0" algn="just" eaLnBrk="1" hangingPunct="1">
              <a:spcBef>
                <a:spcPts val="600"/>
              </a:spcBef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  <a:defRPr/>
            </a:pPr>
            <a:r>
              <a:rPr lang="pt-BR" sz="2400" b="1" dirty="0" smtClean="0">
                <a:latin typeface="Arial" charset="0"/>
              </a:rPr>
              <a:t>Aproximação </a:t>
            </a:r>
            <a:r>
              <a:rPr lang="pt-BR" sz="2400" dirty="0" smtClean="0">
                <a:latin typeface="Arial" charset="0"/>
              </a:rPr>
              <a:t>dos sistemas de </a:t>
            </a:r>
            <a:r>
              <a:rPr lang="pt-BR" sz="2400" b="1" i="1" dirty="0" smtClean="0">
                <a:latin typeface="Arial" charset="0"/>
              </a:rPr>
              <a:t>common </a:t>
            </a:r>
            <a:r>
              <a:rPr lang="pt-BR" sz="2400" b="1" i="1" dirty="0" err="1" smtClean="0">
                <a:latin typeface="Arial" charset="0"/>
              </a:rPr>
              <a:t>law</a:t>
            </a:r>
            <a:r>
              <a:rPr lang="pt-BR" sz="2400" dirty="0" smtClean="0">
                <a:latin typeface="Arial" charset="0"/>
              </a:rPr>
              <a:t> e </a:t>
            </a:r>
            <a:r>
              <a:rPr lang="pt-BR" sz="2400" b="1" i="1" dirty="0" smtClean="0">
                <a:latin typeface="Arial" charset="0"/>
              </a:rPr>
              <a:t>civil </a:t>
            </a:r>
            <a:r>
              <a:rPr lang="pt-BR" sz="2400" b="1" i="1" dirty="0" err="1" smtClean="0">
                <a:latin typeface="Arial" charset="0"/>
              </a:rPr>
              <a:t>law</a:t>
            </a:r>
            <a:endParaRPr lang="pt-BR" sz="2400" b="1" i="1" dirty="0" smtClean="0">
              <a:latin typeface="Arial" charset="0"/>
            </a:endParaRPr>
          </a:p>
          <a:p>
            <a:pPr marL="0" indent="0" algn="just" eaLnBrk="1" hangingPunct="1">
              <a:spcBef>
                <a:spcPts val="600"/>
              </a:spcBef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  <a:defRPr/>
            </a:pPr>
            <a:r>
              <a:rPr lang="pt-BR" sz="2400" b="1" dirty="0" smtClean="0">
                <a:latin typeface="Arial" charset="0"/>
              </a:rPr>
              <a:t>Compromissos</a:t>
            </a:r>
            <a:r>
              <a:rPr lang="pt-BR" sz="2400" dirty="0" smtClean="0">
                <a:latin typeface="Arial" charset="0"/>
              </a:rPr>
              <a:t> do Estado, da sociedade e dos cidadãos </a:t>
            </a:r>
            <a:r>
              <a:rPr lang="pt-BR" sz="2000" dirty="0" smtClean="0">
                <a:latin typeface="Arial" charset="0"/>
              </a:rPr>
              <a:t>com a paz, o desenvolvimento, a justiça e bem-estar sociais, a promoção do bem comum, a correção das desigualdades sociais e regionais, a democracia e os</a:t>
            </a:r>
            <a:r>
              <a:rPr lang="pt-BR" sz="2000" b="1" dirty="0" smtClean="0">
                <a:latin typeface="Arial" charset="0"/>
              </a:rPr>
              <a:t> direitos humanos em todas as suas dimensões </a:t>
            </a:r>
            <a:r>
              <a:rPr lang="pt-BR" sz="2000" dirty="0" smtClean="0">
                <a:latin typeface="Arial" charset="0"/>
              </a:rPr>
              <a:t>(CF, art. 3º).</a:t>
            </a:r>
          </a:p>
          <a:p>
            <a:pPr marL="0" indent="0" algn="just" eaLnBrk="1" hangingPunct="1">
              <a:spcBef>
                <a:spcPts val="600"/>
              </a:spcBef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  <a:defRPr/>
            </a:pPr>
            <a:r>
              <a:rPr lang="en-GB" sz="2000" dirty="0" smtClean="0">
                <a:latin typeface="Arial" charset="0"/>
              </a:rPr>
              <a:t>O </a:t>
            </a:r>
            <a:r>
              <a:rPr lang="en-GB" sz="2000" b="1" dirty="0" err="1" smtClean="0">
                <a:latin typeface="Arial" charset="0"/>
              </a:rPr>
              <a:t>problema</a:t>
            </a:r>
            <a:r>
              <a:rPr lang="en-GB" sz="2000" dirty="0" smtClean="0">
                <a:latin typeface="Arial" charset="0"/>
              </a:rPr>
              <a:t> </a:t>
            </a:r>
            <a:r>
              <a:rPr lang="en-GB" sz="2000" dirty="0" err="1" smtClean="0">
                <a:latin typeface="Arial" charset="0"/>
              </a:rPr>
              <a:t>não</a:t>
            </a:r>
            <a:r>
              <a:rPr lang="en-GB" sz="2000" dirty="0" smtClean="0">
                <a:latin typeface="Arial" charset="0"/>
              </a:rPr>
              <a:t> é </a:t>
            </a:r>
            <a:r>
              <a:rPr lang="en-GB" sz="2000" dirty="0" err="1" smtClean="0">
                <a:latin typeface="Arial" charset="0"/>
              </a:rPr>
              <a:t>somente</a:t>
            </a:r>
            <a:r>
              <a:rPr lang="en-GB" sz="2000" dirty="0" smtClean="0">
                <a:latin typeface="Arial" charset="0"/>
              </a:rPr>
              <a:t> </a:t>
            </a:r>
            <a:r>
              <a:rPr lang="en-GB" sz="2000" b="1" dirty="0" err="1" smtClean="0">
                <a:latin typeface="Arial" charset="0"/>
              </a:rPr>
              <a:t>justificar</a:t>
            </a:r>
            <a:r>
              <a:rPr lang="en-GB" sz="2000" dirty="0" smtClean="0">
                <a:latin typeface="Arial" charset="0"/>
              </a:rPr>
              <a:t> </a:t>
            </a:r>
            <a:r>
              <a:rPr lang="en-GB" sz="2000" dirty="0" err="1" smtClean="0">
                <a:latin typeface="Arial" charset="0"/>
              </a:rPr>
              <a:t>estes</a:t>
            </a:r>
            <a:r>
              <a:rPr lang="en-GB" sz="2000" dirty="0" smtClean="0">
                <a:latin typeface="Arial" charset="0"/>
              </a:rPr>
              <a:t> </a:t>
            </a:r>
            <a:r>
              <a:rPr lang="en-GB" sz="2000" dirty="0" err="1" smtClean="0">
                <a:latin typeface="Arial" charset="0"/>
              </a:rPr>
              <a:t>direitos</a:t>
            </a:r>
            <a:r>
              <a:rPr lang="en-GB" sz="2000" dirty="0" smtClean="0">
                <a:latin typeface="Arial" charset="0"/>
              </a:rPr>
              <a:t> </a:t>
            </a:r>
            <a:r>
              <a:rPr lang="en-GB" sz="2000" dirty="0" err="1" smtClean="0">
                <a:latin typeface="Arial" charset="0"/>
              </a:rPr>
              <a:t>como</a:t>
            </a:r>
            <a:r>
              <a:rPr lang="en-GB" sz="2000" dirty="0" smtClean="0">
                <a:latin typeface="Arial" charset="0"/>
              </a:rPr>
              <a:t> </a:t>
            </a:r>
            <a:r>
              <a:rPr lang="en-GB" sz="2000" dirty="0" err="1" smtClean="0">
                <a:latin typeface="Arial" charset="0"/>
              </a:rPr>
              <a:t>direitos</a:t>
            </a:r>
            <a:r>
              <a:rPr lang="en-GB" sz="2000" dirty="0" smtClean="0">
                <a:latin typeface="Arial" charset="0"/>
              </a:rPr>
              <a:t> </a:t>
            </a:r>
            <a:r>
              <a:rPr lang="en-GB" sz="2000" dirty="0" err="1" smtClean="0">
                <a:latin typeface="Arial" charset="0"/>
              </a:rPr>
              <a:t>humanos</a:t>
            </a:r>
            <a:r>
              <a:rPr lang="en-GB" sz="2000" dirty="0" smtClean="0">
                <a:latin typeface="Arial" charset="0"/>
              </a:rPr>
              <a:t>, e sim </a:t>
            </a:r>
            <a:r>
              <a:rPr lang="en-GB" sz="2000" b="1" dirty="0" err="1" smtClean="0">
                <a:latin typeface="Arial" charset="0"/>
              </a:rPr>
              <a:t>garanti-los</a:t>
            </a:r>
            <a:r>
              <a:rPr lang="en-GB" sz="2000" dirty="0" smtClean="0">
                <a:latin typeface="Arial" charset="0"/>
              </a:rPr>
              <a:t> (</a:t>
            </a:r>
            <a:r>
              <a:rPr lang="en-GB" sz="2000" i="1" dirty="0" err="1" smtClean="0">
                <a:latin typeface="Arial" charset="0"/>
              </a:rPr>
              <a:t>Bobbio</a:t>
            </a:r>
            <a:r>
              <a:rPr lang="en-GB" sz="2000" i="1" dirty="0" smtClean="0">
                <a:latin typeface="Arial" charset="0"/>
              </a:rPr>
              <a:t> – “A Era dos </a:t>
            </a:r>
            <a:r>
              <a:rPr lang="en-GB" sz="2000" i="1" dirty="0" err="1" smtClean="0">
                <a:latin typeface="Arial" charset="0"/>
              </a:rPr>
              <a:t>Direitos</a:t>
            </a:r>
            <a:r>
              <a:rPr lang="en-GB" sz="2000" i="1" dirty="0" smtClean="0">
                <a:latin typeface="Arial" charset="0"/>
              </a:rPr>
              <a:t>”</a:t>
            </a:r>
            <a:r>
              <a:rPr lang="en-GB" sz="2000" dirty="0" smtClean="0">
                <a:latin typeface="Arial" charset="0"/>
              </a:rPr>
              <a:t>)</a:t>
            </a:r>
            <a:r>
              <a:rPr lang="ar-SA" sz="2000" dirty="0" smtClean="0">
                <a:latin typeface="Arial" charset="0"/>
                <a:cs typeface="Arial" charset="0"/>
              </a:rPr>
              <a:t>‏</a:t>
            </a:r>
            <a:endParaRPr lang="pt-BR" sz="2000" dirty="0" smtClean="0">
              <a:latin typeface="Arial" charset="0"/>
              <a:cs typeface="Arial" charset="0"/>
            </a:endParaRPr>
          </a:p>
          <a:p>
            <a:pPr marL="0" indent="0" algn="just">
              <a:spcBef>
                <a:spcPts val="600"/>
              </a:spcBef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  <a:defRPr/>
            </a:pPr>
            <a:r>
              <a:rPr lang="pt-BR" sz="2400" b="1" dirty="0">
                <a:latin typeface="Arial" charset="0"/>
              </a:rPr>
              <a:t>Nova ideologia</a:t>
            </a:r>
            <a:r>
              <a:rPr lang="en-GB" sz="2400" b="1" dirty="0">
                <a:latin typeface="Arial" charset="0"/>
              </a:rPr>
              <a:t>*</a:t>
            </a:r>
            <a:r>
              <a:rPr lang="pt-BR" dirty="0">
                <a:latin typeface="Arial" charset="0"/>
              </a:rPr>
              <a:t>: Ruptura com o autoritarismo, com o positivismo jurídico “puro” e com a concepção liberal-individual-burguesa do ordenamento jurídico típica do Estado Liberal. </a:t>
            </a:r>
          </a:p>
          <a:p>
            <a:pPr marL="0" indent="0" algn="just" eaLnBrk="1" hangingPunct="1">
              <a:spcBef>
                <a:spcPts val="600"/>
              </a:spcBef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  <a:defRPr/>
            </a:pPr>
            <a:endParaRPr lang="en-GB" sz="2000" dirty="0" smtClean="0">
              <a:latin typeface="Arial" charset="0"/>
            </a:endParaRPr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1600" y="260648"/>
            <a:ext cx="7391400" cy="865188"/>
          </a:xfrm>
        </p:spPr>
        <p:txBody>
          <a:bodyPr lIns="90000" tIns="46800" rIns="90000" bIns="46800" rtlCol="0"/>
          <a:lstStyle/>
          <a:p>
            <a:pPr algn="ctr" eaLnBrk="1" fontAlgn="auto" hangingPunct="1">
              <a:lnSpc>
                <a:spcPct val="101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kern="1200" dirty="0" smtClean="0">
                <a:solidFill>
                  <a:srgbClr val="C00000"/>
                </a:solidFill>
                <a:latin typeface="Arial" charset="0"/>
              </a:rPr>
              <a:t>Estado </a:t>
            </a:r>
            <a:r>
              <a:rPr lang="en-GB" sz="2800" b="1" kern="1200" dirty="0" err="1">
                <a:solidFill>
                  <a:srgbClr val="C00000"/>
                </a:solidFill>
                <a:latin typeface="Arial" charset="0"/>
              </a:rPr>
              <a:t>Democrático</a:t>
            </a:r>
            <a:r>
              <a:rPr lang="en-GB" sz="2800" b="1" kern="1200" dirty="0">
                <a:solidFill>
                  <a:srgbClr val="C00000"/>
                </a:solidFill>
                <a:latin typeface="Arial" charset="0"/>
              </a:rPr>
              <a:t> de </a:t>
            </a:r>
            <a:r>
              <a:rPr lang="en-GB" sz="2800" b="1" kern="1200" dirty="0" err="1">
                <a:solidFill>
                  <a:srgbClr val="C00000"/>
                </a:solidFill>
                <a:latin typeface="Arial" charset="0"/>
              </a:rPr>
              <a:t>Direito</a:t>
            </a:r>
            <a:endParaRPr lang="en-GB" sz="2800" b="1" kern="1200" dirty="0">
              <a:solidFill>
                <a:srgbClr val="C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33437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1371600" y="381000"/>
            <a:ext cx="7391400" cy="815752"/>
          </a:xfrm>
        </p:spPr>
        <p:txBody>
          <a:bodyPr>
            <a:normAutofit fontScale="90000"/>
          </a:bodyPr>
          <a:lstStyle/>
          <a:p>
            <a:pPr algn="ctr">
              <a:buFont typeface="Verdana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A </a:t>
            </a:r>
            <a:r>
              <a:rPr lang="en-GB" sz="32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Principiologia</a:t>
            </a:r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do Novo CPC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8375650" cy="4759325"/>
          </a:xfrm>
        </p:spPr>
        <p:txBody>
          <a:bodyPr/>
          <a:lstStyle/>
          <a:p>
            <a:pPr algn="just"/>
            <a:r>
              <a:rPr lang="pt-BR" altLang="pt-BR" sz="2400" b="1" i="1" dirty="0" err="1" smtClean="0">
                <a:latin typeface="Arial" pitchFamily="34" charset="0"/>
                <a:cs typeface="Arial" pitchFamily="34" charset="0"/>
              </a:rPr>
              <a:t>Arts</a:t>
            </a:r>
            <a:r>
              <a:rPr lang="pt-BR" altLang="pt-BR" sz="2400" b="1" i="1" dirty="0" smtClean="0">
                <a:latin typeface="Arial" pitchFamily="34" charset="0"/>
                <a:cs typeface="Arial" pitchFamily="34" charset="0"/>
              </a:rPr>
              <a:t>. 1º a 15 – Normas Fundamentais do Processo</a:t>
            </a:r>
          </a:p>
          <a:p>
            <a:pPr algn="just"/>
            <a:r>
              <a:rPr lang="pt-BR" altLang="pt-BR" sz="2400" b="1" i="1" dirty="0" smtClean="0">
                <a:latin typeface="Arial" pitchFamily="34" charset="0"/>
                <a:cs typeface="Arial" pitchFamily="34" charset="0"/>
              </a:rPr>
              <a:t>Art. 1º - </a:t>
            </a:r>
            <a:r>
              <a:rPr lang="pt-BR" altLang="pt-BR" sz="2400" i="1" dirty="0" smtClean="0">
                <a:latin typeface="Arial" pitchFamily="34" charset="0"/>
                <a:cs typeface="Arial" pitchFamily="34" charset="0"/>
              </a:rPr>
              <a:t>O processo civil será </a:t>
            </a:r>
            <a:r>
              <a:rPr lang="pt-BR" altLang="pt-BR" sz="2400" b="1" i="1" dirty="0" smtClean="0">
                <a:latin typeface="Arial" pitchFamily="34" charset="0"/>
                <a:cs typeface="Arial" pitchFamily="34" charset="0"/>
              </a:rPr>
              <a:t>ordenado</a:t>
            </a:r>
            <a:r>
              <a:rPr lang="pt-BR" altLang="pt-BR" sz="24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altLang="pt-BR" sz="2400" b="1" i="1" dirty="0" smtClean="0">
                <a:latin typeface="Arial" pitchFamily="34" charset="0"/>
                <a:cs typeface="Arial" pitchFamily="34" charset="0"/>
              </a:rPr>
              <a:t>disciplinado</a:t>
            </a:r>
            <a:r>
              <a:rPr lang="pt-BR" altLang="pt-BR" sz="2400" i="1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pt-BR" altLang="pt-BR" sz="2400" b="1" i="1" dirty="0" smtClean="0">
                <a:latin typeface="Arial" pitchFamily="34" charset="0"/>
                <a:cs typeface="Arial" pitchFamily="34" charset="0"/>
              </a:rPr>
              <a:t>interpretado conforme os valores e as normas fundamentais estabelecidos na Constituição</a:t>
            </a:r>
            <a:r>
              <a:rPr lang="pt-BR" altLang="pt-BR" sz="2400" i="1" dirty="0" smtClean="0">
                <a:latin typeface="Arial" pitchFamily="34" charset="0"/>
                <a:cs typeface="Arial" pitchFamily="34" charset="0"/>
              </a:rPr>
              <a:t> da República Federativa do Brasil, observando-se as disposições deste Código</a:t>
            </a:r>
            <a:r>
              <a:rPr lang="en-US" altLang="pt-BR" sz="24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altLang="pt-BR" sz="2400" b="1" i="1" dirty="0" smtClean="0">
                <a:latin typeface="Arial" pitchFamily="34" charset="0"/>
                <a:cs typeface="Arial" pitchFamily="34" charset="0"/>
              </a:rPr>
              <a:t>Art. 8º</a:t>
            </a:r>
            <a:r>
              <a:rPr lang="pt-BR" altLang="pt-BR" sz="2400" i="1" dirty="0" smtClean="0">
                <a:latin typeface="Arial" pitchFamily="34" charset="0"/>
                <a:cs typeface="Arial" pitchFamily="34" charset="0"/>
              </a:rPr>
              <a:t> - Ao </a:t>
            </a:r>
            <a:r>
              <a:rPr lang="pt-BR" altLang="pt-BR" sz="2400" b="1" i="1" dirty="0" smtClean="0">
                <a:latin typeface="Arial" pitchFamily="34" charset="0"/>
                <a:cs typeface="Arial" pitchFamily="34" charset="0"/>
              </a:rPr>
              <a:t>aplicar o ordenamento jurídico</a:t>
            </a:r>
            <a:r>
              <a:rPr lang="pt-BR" altLang="pt-BR" sz="2400" i="1" dirty="0" smtClean="0">
                <a:latin typeface="Arial" pitchFamily="34" charset="0"/>
                <a:cs typeface="Arial" pitchFamily="34" charset="0"/>
              </a:rPr>
              <a:t>, o </a:t>
            </a:r>
            <a:r>
              <a:rPr lang="pt-BR" altLang="pt-BR" sz="2400" b="1" i="1" dirty="0" smtClean="0">
                <a:latin typeface="Arial" pitchFamily="34" charset="0"/>
                <a:cs typeface="Arial" pitchFamily="34" charset="0"/>
              </a:rPr>
              <a:t>juiz atenderá aos fins sociais e às exigências do bem comum</a:t>
            </a:r>
            <a:r>
              <a:rPr lang="pt-BR" altLang="pt-BR" sz="2400" i="1" dirty="0" smtClean="0">
                <a:latin typeface="Arial" pitchFamily="34" charset="0"/>
                <a:cs typeface="Arial" pitchFamily="34" charset="0"/>
              </a:rPr>
              <a:t>, resguardando e </a:t>
            </a:r>
            <a:r>
              <a:rPr lang="pt-BR" altLang="pt-BR" sz="2400" b="1" i="1" dirty="0" smtClean="0">
                <a:latin typeface="Arial" pitchFamily="34" charset="0"/>
                <a:cs typeface="Arial" pitchFamily="34" charset="0"/>
              </a:rPr>
              <a:t>promovendo a dignidade da pessoa humana</a:t>
            </a:r>
            <a:r>
              <a:rPr lang="pt-BR" altLang="pt-BR" sz="2400" i="1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pt-BR" altLang="pt-BR" sz="2400" b="1" i="1" dirty="0" smtClean="0">
                <a:latin typeface="Arial" pitchFamily="34" charset="0"/>
                <a:cs typeface="Arial" pitchFamily="34" charset="0"/>
              </a:rPr>
              <a:t>observando a proporcionalidade, a razoabilidade, a legalidade, a publicidade e a eficiência</a:t>
            </a:r>
            <a:r>
              <a:rPr lang="pt-BR" altLang="pt-BR" sz="24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altLang="pt-BR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Aplicam-se, no que couber, ao processo </a:t>
            </a:r>
            <a:r>
              <a:rPr lang="pt-BR" altLang="pt-BR" sz="2400" b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 trabalho???</a:t>
            </a:r>
            <a:endParaRPr lang="en-GB" altLang="pt-BR" sz="2400" b="1" u="sng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7578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23528" y="1484784"/>
            <a:ext cx="8424935" cy="4968404"/>
          </a:xfrm>
        </p:spPr>
        <p:txBody>
          <a:bodyPr lIns="90000" tIns="46800" rIns="90000" bIns="46800">
            <a:normAutofit fontScale="92500" lnSpcReduction="10000"/>
          </a:bodyPr>
          <a:lstStyle/>
          <a:p>
            <a:pPr marL="0" indent="0" algn="ctr" eaLnBrk="1" hangingPunct="1">
              <a:lnSpc>
                <a:spcPct val="167000"/>
              </a:lnSpc>
              <a:spcBef>
                <a:spcPts val="600"/>
              </a:spcBef>
              <a:buFont typeface="Wingdings 3" pitchFamily="18" charset="2"/>
              <a:buNone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en-GB" altLang="pt-BR" sz="2000" b="1" dirty="0" smtClean="0">
                <a:latin typeface="Bitstream Vera Sans"/>
              </a:rPr>
              <a:t>AMPLIAÇÃO DOS PODERES DO JUIZ (ATIVISMO JUDICIAL) </a:t>
            </a:r>
          </a:p>
          <a:p>
            <a:pPr marL="0" indent="0" algn="just" eaLnBrk="1" hangingPunct="1">
              <a:lnSpc>
                <a:spcPct val="167000"/>
              </a:lnSpc>
              <a:spcBef>
                <a:spcPts val="600"/>
              </a:spcBef>
              <a:buFont typeface="Bitstream Vera Sans"/>
              <a:buChar char="•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en-GB" altLang="pt-BR" sz="2000" b="1" dirty="0" err="1" smtClean="0">
                <a:latin typeface="Bitstream Vera Sans"/>
              </a:rPr>
              <a:t>Controle</a:t>
            </a:r>
            <a:r>
              <a:rPr lang="en-GB" altLang="pt-BR" sz="2000" b="1" dirty="0" smtClean="0">
                <a:latin typeface="Bitstream Vera Sans"/>
              </a:rPr>
              <a:t> judicial de </a:t>
            </a:r>
            <a:r>
              <a:rPr lang="en-GB" altLang="pt-BR" sz="2000" b="1" dirty="0" err="1" smtClean="0">
                <a:latin typeface="Bitstream Vera Sans"/>
              </a:rPr>
              <a:t>políticas</a:t>
            </a:r>
            <a:r>
              <a:rPr lang="en-GB" altLang="pt-BR" sz="2000" b="1" dirty="0" smtClean="0">
                <a:latin typeface="Bitstream Vera Sans"/>
              </a:rPr>
              <a:t> </a:t>
            </a:r>
            <a:r>
              <a:rPr lang="en-GB" altLang="pt-BR" sz="2000" b="1" dirty="0" err="1" smtClean="0">
                <a:latin typeface="Bitstream Vera Sans"/>
              </a:rPr>
              <a:t>públicas</a:t>
            </a:r>
            <a:endParaRPr lang="en-GB" altLang="pt-BR" sz="2000" b="1" dirty="0" smtClean="0">
              <a:latin typeface="Bitstream Vera Sans"/>
            </a:endParaRPr>
          </a:p>
          <a:p>
            <a:pPr marL="0" indent="0" algn="just" eaLnBrk="1" hangingPunct="1">
              <a:lnSpc>
                <a:spcPct val="167000"/>
              </a:lnSpc>
              <a:spcBef>
                <a:spcPts val="600"/>
              </a:spcBef>
              <a:buFont typeface="Bitstream Vera Sans"/>
              <a:buChar char="•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en-GB" altLang="pt-BR" sz="2000" b="1" dirty="0" err="1" smtClean="0">
                <a:latin typeface="Bitstream Vera Sans"/>
              </a:rPr>
              <a:t>Politização</a:t>
            </a:r>
            <a:r>
              <a:rPr lang="en-GB" altLang="pt-BR" sz="2000" b="1" dirty="0" smtClean="0">
                <a:latin typeface="Bitstream Vera Sans"/>
              </a:rPr>
              <a:t> da </a:t>
            </a:r>
            <a:r>
              <a:rPr lang="en-GB" altLang="pt-BR" sz="2000" b="1" dirty="0" err="1" smtClean="0">
                <a:latin typeface="Bitstream Vera Sans"/>
              </a:rPr>
              <a:t>justiça</a:t>
            </a:r>
            <a:r>
              <a:rPr lang="en-GB" altLang="pt-BR" sz="2000" b="1" dirty="0" smtClean="0">
                <a:latin typeface="Bitstream Vera Sans"/>
              </a:rPr>
              <a:t> e </a:t>
            </a:r>
            <a:r>
              <a:rPr lang="en-GB" altLang="pt-BR" sz="2000" b="1" dirty="0" err="1" smtClean="0">
                <a:latin typeface="Bitstream Vera Sans"/>
              </a:rPr>
              <a:t>judicialização</a:t>
            </a:r>
            <a:r>
              <a:rPr lang="en-GB" altLang="pt-BR" sz="2000" b="1" dirty="0" smtClean="0">
                <a:latin typeface="Bitstream Vera Sans"/>
              </a:rPr>
              <a:t> da </a:t>
            </a:r>
            <a:r>
              <a:rPr lang="en-GB" altLang="pt-BR" sz="2000" b="1" dirty="0" err="1" smtClean="0">
                <a:latin typeface="Bitstream Vera Sans"/>
              </a:rPr>
              <a:t>política</a:t>
            </a:r>
            <a:endParaRPr lang="en-GB" altLang="pt-BR" sz="2000" b="1" dirty="0" smtClean="0">
              <a:latin typeface="Bitstream Vera Sans"/>
            </a:endParaRPr>
          </a:p>
          <a:p>
            <a:pPr marL="0" indent="0" algn="just" eaLnBrk="1" hangingPunct="1">
              <a:lnSpc>
                <a:spcPct val="167000"/>
              </a:lnSpc>
              <a:spcBef>
                <a:spcPts val="600"/>
              </a:spcBef>
              <a:buFont typeface="Bitstream Vera Sans"/>
              <a:buChar char="•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en-GB" altLang="pt-BR" sz="2000" b="1" dirty="0" err="1" smtClean="0">
                <a:latin typeface="Bitstream Vera Sans"/>
              </a:rPr>
              <a:t>Processo</a:t>
            </a:r>
            <a:r>
              <a:rPr lang="en-GB" altLang="pt-BR" sz="2000" b="1" dirty="0" smtClean="0">
                <a:latin typeface="Bitstream Vera Sans"/>
              </a:rPr>
              <a:t> (do </a:t>
            </a:r>
            <a:r>
              <a:rPr lang="en-GB" altLang="pt-BR" sz="2000" b="1" dirty="0" err="1" smtClean="0">
                <a:latin typeface="Bitstream Vera Sans"/>
              </a:rPr>
              <a:t>Trabalho</a:t>
            </a:r>
            <a:r>
              <a:rPr lang="en-GB" altLang="pt-BR" sz="2000" b="1" dirty="0" smtClean="0">
                <a:latin typeface="Bitstream Vera Sans"/>
              </a:rPr>
              <a:t>) = </a:t>
            </a:r>
            <a:r>
              <a:rPr lang="en-GB" altLang="pt-BR" sz="2000" b="1" dirty="0" err="1" smtClean="0">
                <a:latin typeface="Bitstream Vera Sans"/>
              </a:rPr>
              <a:t>Direito</a:t>
            </a:r>
            <a:r>
              <a:rPr lang="en-GB" altLang="pt-BR" sz="2000" b="1" dirty="0" smtClean="0">
                <a:latin typeface="Bitstream Vera Sans"/>
              </a:rPr>
              <a:t> </a:t>
            </a:r>
            <a:r>
              <a:rPr lang="en-GB" altLang="pt-BR" sz="2000" b="1" dirty="0" err="1" smtClean="0">
                <a:latin typeface="Bitstream Vera Sans"/>
              </a:rPr>
              <a:t>Constitucional</a:t>
            </a:r>
            <a:r>
              <a:rPr lang="en-GB" altLang="pt-BR" sz="2000" b="1" dirty="0" smtClean="0">
                <a:latin typeface="Bitstream Vera Sans"/>
              </a:rPr>
              <a:t> </a:t>
            </a:r>
            <a:r>
              <a:rPr lang="en-GB" altLang="pt-BR" sz="2000" b="1" dirty="0" err="1" smtClean="0">
                <a:latin typeface="Bitstream Vera Sans"/>
              </a:rPr>
              <a:t>Aplicado</a:t>
            </a:r>
            <a:endParaRPr lang="en-GB" altLang="pt-BR" sz="2000" b="1" dirty="0" smtClean="0">
              <a:latin typeface="Bitstream Vera Sans"/>
            </a:endParaRPr>
          </a:p>
          <a:p>
            <a:pPr marL="0" indent="0" algn="just" eaLnBrk="1" hangingPunct="1">
              <a:lnSpc>
                <a:spcPct val="167000"/>
              </a:lnSpc>
              <a:spcBef>
                <a:spcPts val="600"/>
              </a:spcBef>
              <a:buFont typeface="Bitstream Vera Sans"/>
              <a:buChar char="•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en-GB" altLang="pt-BR" sz="2000" b="1" u="sng" dirty="0" err="1" smtClean="0">
                <a:latin typeface="Bitstream Vera Sans"/>
              </a:rPr>
              <a:t>Escopo</a:t>
            </a:r>
            <a:r>
              <a:rPr lang="en-GB" altLang="pt-BR" sz="2000" b="1" u="sng" dirty="0" smtClean="0">
                <a:latin typeface="Bitstream Vera Sans"/>
              </a:rPr>
              <a:t> principal do </a:t>
            </a:r>
            <a:r>
              <a:rPr lang="en-GB" altLang="pt-BR" sz="2000" b="1" u="sng" dirty="0" err="1" smtClean="0">
                <a:latin typeface="Bitstream Vera Sans"/>
              </a:rPr>
              <a:t>processo</a:t>
            </a:r>
            <a:r>
              <a:rPr lang="en-GB" altLang="pt-BR" sz="2000" b="1" u="sng" dirty="0" smtClean="0">
                <a:latin typeface="Bitstream Vera Sans"/>
              </a:rPr>
              <a:t> (do </a:t>
            </a:r>
            <a:r>
              <a:rPr lang="en-GB" altLang="pt-BR" sz="2000" b="1" u="sng" dirty="0" err="1" smtClean="0">
                <a:latin typeface="Bitstream Vera Sans"/>
              </a:rPr>
              <a:t>trabalho</a:t>
            </a:r>
            <a:r>
              <a:rPr lang="en-GB" altLang="pt-BR" sz="2000" b="1" u="sng" dirty="0" smtClean="0">
                <a:latin typeface="Bitstream Vera Sans"/>
              </a:rPr>
              <a:t>)</a:t>
            </a:r>
            <a:r>
              <a:rPr lang="en-GB" altLang="pt-BR" sz="2000" b="1" dirty="0" smtClean="0">
                <a:latin typeface="Bitstream Vera Sans"/>
              </a:rPr>
              <a:t>:</a:t>
            </a:r>
            <a:r>
              <a:rPr lang="en-GB" altLang="pt-BR" sz="2000" dirty="0" smtClean="0">
                <a:latin typeface="Bitstream Vera Sans"/>
              </a:rPr>
              <a:t> </a:t>
            </a:r>
            <a:r>
              <a:rPr lang="en-GB" altLang="pt-BR" sz="2000" dirty="0" err="1" smtClean="0">
                <a:latin typeface="Bitstream Vera Sans"/>
              </a:rPr>
              <a:t>propiciar</a:t>
            </a:r>
            <a:r>
              <a:rPr lang="en-GB" altLang="pt-BR" sz="2000" dirty="0" smtClean="0">
                <a:latin typeface="Bitstream Vera Sans"/>
              </a:rPr>
              <a:t> </a:t>
            </a:r>
            <a:r>
              <a:rPr lang="en-GB" altLang="pt-BR" sz="2000" dirty="0" err="1" smtClean="0">
                <a:latin typeface="Bitstream Vera Sans"/>
              </a:rPr>
              <a:t>tutelas</a:t>
            </a:r>
            <a:r>
              <a:rPr lang="en-GB" altLang="pt-BR" sz="2000" dirty="0" smtClean="0">
                <a:latin typeface="Bitstream Vera Sans"/>
              </a:rPr>
              <a:t> </a:t>
            </a:r>
            <a:r>
              <a:rPr lang="en-GB" altLang="pt-BR" sz="2000" dirty="0" err="1" smtClean="0">
                <a:latin typeface="Bitstream Vera Sans"/>
              </a:rPr>
              <a:t>adequadas</a:t>
            </a:r>
            <a:r>
              <a:rPr lang="en-GB" altLang="pt-BR" sz="2000" dirty="0" smtClean="0">
                <a:latin typeface="Bitstream Vera Sans"/>
              </a:rPr>
              <a:t>, </a:t>
            </a:r>
            <a:r>
              <a:rPr lang="en-GB" altLang="pt-BR" sz="2000" dirty="0" err="1" smtClean="0">
                <a:latin typeface="Bitstream Vera Sans"/>
              </a:rPr>
              <a:t>efetivas</a:t>
            </a:r>
            <a:r>
              <a:rPr lang="en-GB" altLang="pt-BR" sz="2000" dirty="0" smtClean="0">
                <a:latin typeface="Bitstream Vera Sans"/>
              </a:rPr>
              <a:t> e </a:t>
            </a:r>
            <a:r>
              <a:rPr lang="en-GB" altLang="pt-BR" sz="2000" dirty="0" err="1" smtClean="0">
                <a:latin typeface="Bitstream Vera Sans"/>
              </a:rPr>
              <a:t>tempestivas</a:t>
            </a:r>
            <a:r>
              <a:rPr lang="en-GB" altLang="pt-BR" sz="2000" dirty="0" smtClean="0">
                <a:latin typeface="Bitstream Vera Sans"/>
              </a:rPr>
              <a:t> dos </a:t>
            </a:r>
            <a:r>
              <a:rPr lang="en-GB" altLang="pt-BR" sz="2000" dirty="0" err="1" smtClean="0">
                <a:latin typeface="Bitstream Vera Sans"/>
              </a:rPr>
              <a:t>direitos</a:t>
            </a:r>
            <a:r>
              <a:rPr lang="en-GB" altLang="pt-BR" sz="2000" dirty="0" smtClean="0">
                <a:latin typeface="Bitstream Vera Sans"/>
              </a:rPr>
              <a:t> e </a:t>
            </a:r>
            <a:r>
              <a:rPr lang="en-GB" altLang="pt-BR" sz="2000" dirty="0" err="1" smtClean="0">
                <a:latin typeface="Bitstream Vera Sans"/>
              </a:rPr>
              <a:t>deveres</a:t>
            </a:r>
            <a:r>
              <a:rPr lang="en-GB" altLang="pt-BR" sz="2000" dirty="0" smtClean="0">
                <a:latin typeface="Bitstream Vera Sans"/>
              </a:rPr>
              <a:t> </a:t>
            </a:r>
            <a:r>
              <a:rPr lang="en-GB" altLang="pt-BR" sz="2000" dirty="0" err="1" smtClean="0">
                <a:latin typeface="Bitstream Vera Sans"/>
              </a:rPr>
              <a:t>fundamentais</a:t>
            </a:r>
            <a:r>
              <a:rPr lang="en-GB" altLang="pt-BR" sz="2000" dirty="0" smtClean="0">
                <a:latin typeface="Bitstream Vera Sans"/>
              </a:rPr>
              <a:t> (</a:t>
            </a:r>
            <a:r>
              <a:rPr lang="en-GB" altLang="pt-BR" sz="2000" dirty="0" err="1" smtClean="0">
                <a:latin typeface="Bitstream Vera Sans"/>
              </a:rPr>
              <a:t>oriundos</a:t>
            </a:r>
            <a:r>
              <a:rPr lang="en-GB" altLang="pt-BR" sz="2000" dirty="0" smtClean="0">
                <a:latin typeface="Bitstream Vera Sans"/>
              </a:rPr>
              <a:t> das </a:t>
            </a:r>
            <a:r>
              <a:rPr lang="en-GB" altLang="pt-BR" sz="2000" dirty="0" err="1" smtClean="0">
                <a:latin typeface="Bitstream Vera Sans"/>
              </a:rPr>
              <a:t>relações</a:t>
            </a:r>
            <a:r>
              <a:rPr lang="en-GB" altLang="pt-BR" sz="2000" dirty="0" smtClean="0">
                <a:latin typeface="Bitstream Vera Sans"/>
              </a:rPr>
              <a:t> de </a:t>
            </a:r>
            <a:r>
              <a:rPr lang="en-GB" altLang="pt-BR" sz="2000" dirty="0" err="1" smtClean="0">
                <a:latin typeface="Bitstream Vera Sans"/>
              </a:rPr>
              <a:t>trabalho</a:t>
            </a:r>
            <a:r>
              <a:rPr lang="en-GB" altLang="pt-BR" sz="2000" dirty="0" smtClean="0">
                <a:latin typeface="Bitstream Vera Sans"/>
              </a:rPr>
              <a:t>).</a:t>
            </a:r>
          </a:p>
          <a:p>
            <a:pPr marL="0" indent="0" algn="just">
              <a:lnSpc>
                <a:spcPct val="167000"/>
              </a:lnSpc>
              <a:spcBef>
                <a:spcPts val="600"/>
              </a:spcBef>
              <a:buFont typeface="Bitstream Vera Sans"/>
              <a:buChar char="•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pt-BR" b="1" i="1" dirty="0"/>
              <a:t>NCPC, art. 297. </a:t>
            </a:r>
            <a:r>
              <a:rPr lang="pt-BR" i="1" dirty="0"/>
              <a:t>O juiz poderá determinar as medidas que considerar adequadas para efetivação da tutela provisória.</a:t>
            </a:r>
            <a:r>
              <a:rPr lang="pt-BR" b="1" i="1" dirty="0"/>
              <a:t> </a:t>
            </a:r>
          </a:p>
          <a:p>
            <a:pPr marL="0" indent="0" algn="just" eaLnBrk="1" hangingPunct="1">
              <a:lnSpc>
                <a:spcPct val="167000"/>
              </a:lnSpc>
              <a:spcBef>
                <a:spcPts val="600"/>
              </a:spcBef>
              <a:buFont typeface="Bitstream Vera Sans"/>
              <a:buChar char="•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endParaRPr lang="en-GB" altLang="pt-BR" sz="2000" b="1" dirty="0" smtClean="0">
              <a:latin typeface="Bitstream Vera Sans"/>
            </a:endParaRPr>
          </a:p>
        </p:txBody>
      </p:sp>
      <p:pic>
        <p:nvPicPr>
          <p:cNvPr id="20483" name="Rectangle 2"/>
          <p:cNvPicPr>
            <a:picLocks noGrp="1" noChangeArrowheads="1"/>
          </p:cNvPicPr>
          <p:nvPr>
            <p:ph type="title" idx="4294967295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0648"/>
            <a:ext cx="7776863" cy="1034951"/>
          </a:xfrm>
        </p:spPr>
      </p:pic>
    </p:spTree>
    <p:extLst>
      <p:ext uri="{BB962C8B-B14F-4D97-AF65-F5344CB8AC3E}">
        <p14:creationId xmlns:p14="http://schemas.microsoft.com/office/powerpoint/2010/main" val="2026598671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23888" y="333375"/>
            <a:ext cx="8520112" cy="6264275"/>
          </a:xfrm>
        </p:spPr>
        <p:txBody>
          <a:bodyPr lIns="90000" tIns="46800" rIns="90000" bIns="46800"/>
          <a:lstStyle/>
          <a:p>
            <a:pPr marL="0" indent="0" algn="ctr" eaLnBrk="1" hangingPunct="1">
              <a:lnSpc>
                <a:spcPct val="128000"/>
              </a:lnSpc>
              <a:spcBef>
                <a:spcPts val="600"/>
              </a:spcBef>
              <a:buFont typeface="Bitstream Vera Sans"/>
              <a:buChar char="•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en-GB" altLang="pt-BR" sz="2400" b="1" dirty="0" smtClean="0">
                <a:solidFill>
                  <a:srgbClr val="C00000"/>
                </a:solidFill>
                <a:latin typeface="Bitstream Vera Sans"/>
              </a:rPr>
              <a:t>NOVOS DEVERES DO JUIZ:</a:t>
            </a:r>
            <a:r>
              <a:rPr lang="en-GB" altLang="pt-BR" sz="1600" b="1" dirty="0" smtClean="0">
                <a:solidFill>
                  <a:srgbClr val="C00000"/>
                </a:solidFill>
                <a:latin typeface="Bitstream Vera Sans"/>
              </a:rPr>
              <a:t> </a:t>
            </a:r>
          </a:p>
          <a:p>
            <a:pPr marL="0" indent="0" algn="just" eaLnBrk="1" hangingPunct="1">
              <a:lnSpc>
                <a:spcPct val="128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Adotar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método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Hermenêutico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Concretizador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pt-BR" altLang="pt-BR" sz="2000" dirty="0" smtClean="0">
                <a:latin typeface="Arial" pitchFamily="34" charset="0"/>
              </a:rPr>
              <a:t> </a:t>
            </a:r>
            <a:r>
              <a:rPr lang="pt-BR" altLang="pt-BR" sz="2000" b="1" dirty="0" smtClean="0">
                <a:latin typeface="Arial" pitchFamily="34" charset="0"/>
              </a:rPr>
              <a:t>Força Normativa da CF </a:t>
            </a:r>
            <a:r>
              <a:rPr lang="pt-BR" altLang="pt-BR" sz="2000" dirty="0" smtClean="0">
                <a:latin typeface="Arial" pitchFamily="34" charset="0"/>
              </a:rPr>
              <a:t>(Princípios, Valores e Regras Constitucionais).</a:t>
            </a:r>
          </a:p>
          <a:p>
            <a:pPr marL="0" indent="0" algn="just" eaLnBrk="1" hangingPunct="1">
              <a:lnSpc>
                <a:spcPct val="128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Interpretar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a lei </a:t>
            </a: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conforme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Constituição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(NCPC, art. 1º)</a:t>
            </a:r>
          </a:p>
          <a:p>
            <a:pPr marL="0" indent="0" algn="just" eaLnBrk="1" hangingPunct="1">
              <a:lnSpc>
                <a:spcPct val="128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Controlar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constitucionalidade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ordenamento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jurídico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especialmente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atribuindo-lhe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 novo 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sentido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 para 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evitar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declaração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inconstitucionalidade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 das 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normas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declaração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inconstitucionalidade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parcial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 com 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sem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redução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texto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0" indent="0" algn="just" eaLnBrk="1" hangingPunct="1">
              <a:lnSpc>
                <a:spcPct val="128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Suprir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omissão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legal 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que impede a 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realização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direitos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altLang="pt-BR" sz="2000" dirty="0" err="1" smtClean="0">
                <a:latin typeface="Arial" pitchFamily="34" charset="0"/>
                <a:cs typeface="Arial" pitchFamily="34" charset="0"/>
              </a:rPr>
              <a:t>fundamentais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 eaLnBrk="1" hangingPunct="1">
              <a:lnSpc>
                <a:spcPct val="128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Decidir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diante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colisão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direitos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princípios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altLang="pt-BR" sz="2000" b="1" dirty="0" err="1" smtClean="0">
                <a:latin typeface="Arial" pitchFamily="34" charset="0"/>
                <a:cs typeface="Arial" pitchFamily="34" charset="0"/>
              </a:rPr>
              <a:t>fundamentais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 (NCPC 489, § 2º)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 eaLnBrk="1" hangingPunct="1">
              <a:lnSpc>
                <a:spcPct val="128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Juiz “</a:t>
            </a:r>
            <a:r>
              <a:rPr lang="en-GB" altLang="pt-BR" sz="2000" b="1" dirty="0" smtClean="0">
                <a:latin typeface="Arial" pitchFamily="34" charset="0"/>
                <a:cs typeface="Arial" pitchFamily="34" charset="0"/>
              </a:rPr>
              <a:t>BOCA DA CONSTITUIÇÃO</a:t>
            </a:r>
            <a:r>
              <a:rPr lang="en-GB" altLang="pt-BR" sz="2000" dirty="0" smtClean="0">
                <a:latin typeface="Arial" pitchFamily="34" charset="0"/>
                <a:cs typeface="Arial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244671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23528" y="332656"/>
            <a:ext cx="8520112" cy="6264275"/>
          </a:xfrm>
        </p:spPr>
        <p:txBody>
          <a:bodyPr lIns="90000" tIns="46800" rIns="90000" bIns="46800">
            <a:normAutofit fontScale="92500" lnSpcReduction="10000"/>
          </a:bodyPr>
          <a:lstStyle/>
          <a:p>
            <a:pPr marL="0" indent="0" algn="ctr" eaLnBrk="1" hangingPunct="1">
              <a:lnSpc>
                <a:spcPct val="128000"/>
              </a:lnSpc>
              <a:spcBef>
                <a:spcPts val="600"/>
              </a:spcBef>
              <a:buFont typeface="Bitstream Vera Sans"/>
              <a:buChar char="•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en-GB" altLang="pt-BR" sz="2400" b="1" dirty="0" smtClean="0">
                <a:solidFill>
                  <a:srgbClr val="C00000"/>
                </a:solidFill>
                <a:latin typeface="Bitstream Vera Sans"/>
              </a:rPr>
              <a:t>NOVOS DEVERES DO JUIZ:</a:t>
            </a:r>
            <a:r>
              <a:rPr lang="en-GB" altLang="pt-BR" sz="1600" b="1" dirty="0" smtClean="0">
                <a:solidFill>
                  <a:srgbClr val="C00000"/>
                </a:solidFill>
                <a:latin typeface="Bitstream Vera Sans"/>
              </a:rPr>
              <a:t> </a:t>
            </a:r>
          </a:p>
          <a:p>
            <a:pPr marL="0" indent="0" algn="just">
              <a:lnSpc>
                <a:spcPct val="128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r>
              <a:rPr lang="pt-BR" altLang="pt-BR" b="1" dirty="0" smtClean="0">
                <a:latin typeface="Arial" pitchFamily="34" charset="0"/>
                <a:cs typeface="Arial" pitchFamily="34" charset="0"/>
              </a:rPr>
              <a:t>NCPC art. 139 </a:t>
            </a:r>
            <a:r>
              <a:rPr lang="pt-BR" dirty="0"/>
              <a:t>O juiz dirigirá o processo </a:t>
            </a:r>
            <a:r>
              <a:rPr lang="pt-BR" dirty="0" smtClean="0"/>
              <a:t>..., </a:t>
            </a:r>
            <a:r>
              <a:rPr lang="pt-BR" dirty="0"/>
              <a:t>incumbindo-lhe</a:t>
            </a:r>
            <a:r>
              <a:rPr lang="pt-BR" dirty="0" smtClean="0"/>
              <a:t>: (...)</a:t>
            </a:r>
            <a:endParaRPr lang="pt-BR" altLang="pt-BR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/>
              <a:t>IV - determinar todas as medidas indutivas, coercitivas, mandamentais ou sub-rogatórias necessárias para assegurar o cumprimento de ordem judicial, inclusive nas ações que tenham por objeto prestação pecuniária;</a:t>
            </a:r>
          </a:p>
          <a:p>
            <a:pPr algn="just"/>
            <a:r>
              <a:rPr lang="pt-BR" dirty="0" smtClean="0"/>
              <a:t>VI </a:t>
            </a:r>
            <a:r>
              <a:rPr lang="pt-BR" dirty="0"/>
              <a:t>- dilatar os prazos processuais e alterar a ordem de produção dos meios de prova, adequando-os às necessidades do conflito de modo a conferir maior efetividade à tutela do direito;</a:t>
            </a:r>
          </a:p>
          <a:p>
            <a:pPr algn="just"/>
            <a:r>
              <a:rPr lang="pt-BR" dirty="0" smtClean="0"/>
              <a:t>VIII </a:t>
            </a:r>
            <a:r>
              <a:rPr lang="pt-BR" dirty="0"/>
              <a:t>- determinar, a qualquer tempo, o comparecimento pessoal das partes, para inquiri-las sobre os fatos da causa, hipótese em que não incidirá a pena de confesso;</a:t>
            </a:r>
          </a:p>
          <a:p>
            <a:pPr algn="just"/>
            <a:r>
              <a:rPr lang="pt-BR" dirty="0"/>
              <a:t>IX - determinar o suprimento de pressupostos processuais e o saneamento de outros vícios processuais;</a:t>
            </a:r>
          </a:p>
          <a:p>
            <a:pPr algn="just"/>
            <a:r>
              <a:rPr lang="pt-BR" b="1" dirty="0"/>
              <a:t>X - quando se deparar com diversas demandas individuais repetitivas, oficiar o </a:t>
            </a:r>
            <a:r>
              <a:rPr lang="pt-BR" b="1" dirty="0" smtClean="0"/>
              <a:t>MP, </a:t>
            </a:r>
            <a:r>
              <a:rPr lang="pt-BR" b="1" dirty="0"/>
              <a:t>a </a:t>
            </a:r>
            <a:r>
              <a:rPr lang="pt-BR" b="1" dirty="0" smtClean="0"/>
              <a:t>DP </a:t>
            </a:r>
            <a:r>
              <a:rPr lang="pt-BR" b="1" dirty="0"/>
              <a:t>e, na medida do possível, outros legitimados a que se referem o art. 5</a:t>
            </a:r>
            <a:r>
              <a:rPr lang="pt-BR" b="1" u="sng" baseline="30000" dirty="0"/>
              <a:t>o</a:t>
            </a:r>
            <a:r>
              <a:rPr lang="pt-BR" b="1" dirty="0"/>
              <a:t> da Lei n</a:t>
            </a:r>
            <a:r>
              <a:rPr lang="pt-BR" b="1" u="sng" baseline="30000" dirty="0"/>
              <a:t>o</a:t>
            </a:r>
            <a:r>
              <a:rPr lang="pt-BR" b="1" dirty="0"/>
              <a:t> </a:t>
            </a:r>
            <a:r>
              <a:rPr lang="pt-BR" b="1" dirty="0" smtClean="0"/>
              <a:t>7.347/1985</a:t>
            </a:r>
            <a:r>
              <a:rPr lang="pt-BR" b="1" dirty="0"/>
              <a:t>, e o art. 82 </a:t>
            </a:r>
            <a:r>
              <a:rPr lang="pt-BR" b="1" dirty="0" smtClean="0"/>
              <a:t>do CDC, </a:t>
            </a:r>
            <a:r>
              <a:rPr lang="pt-BR" b="1" dirty="0"/>
              <a:t>para, se for o caso, promover a propositura da ação coletiva respectiva</a:t>
            </a:r>
            <a:r>
              <a:rPr lang="pt-BR" b="1" dirty="0" smtClean="0"/>
              <a:t>.</a:t>
            </a:r>
          </a:p>
          <a:p>
            <a:pPr algn="just"/>
            <a:r>
              <a:rPr lang="pt-BR" dirty="0"/>
              <a:t>Art. 488.  Desde que possível, o juiz resolverá o mérito sempre que a decisão for favorável à parte a quem aproveitaria eventual pronunciamento nos termos do art. 485.</a:t>
            </a:r>
          </a:p>
          <a:p>
            <a:pPr algn="just"/>
            <a:endParaRPr lang="pt-BR" b="1" dirty="0"/>
          </a:p>
          <a:p>
            <a:pPr marL="0" indent="0" algn="just" eaLnBrk="1" hangingPunct="1">
              <a:lnSpc>
                <a:spcPct val="128000"/>
              </a:lnSpc>
              <a:spcBef>
                <a:spcPts val="600"/>
              </a:spcBef>
              <a:buFont typeface="Wingdings" pitchFamily="2" charset="2"/>
              <a:buChar char="Ø"/>
              <a:tabLst>
                <a:tab pos="120650" algn="l"/>
                <a:tab pos="569913" algn="l"/>
                <a:tab pos="1019175" algn="l"/>
                <a:tab pos="1468438" algn="l"/>
                <a:tab pos="1917700" algn="l"/>
                <a:tab pos="2366963" algn="l"/>
                <a:tab pos="2816225" algn="l"/>
                <a:tab pos="3265488" algn="l"/>
                <a:tab pos="3714750" algn="l"/>
                <a:tab pos="4164013" algn="l"/>
                <a:tab pos="4613275" algn="l"/>
                <a:tab pos="5062538" algn="l"/>
                <a:tab pos="5511800" algn="l"/>
                <a:tab pos="5961063" algn="l"/>
                <a:tab pos="6410325" algn="l"/>
                <a:tab pos="6859588" algn="l"/>
                <a:tab pos="7308850" algn="l"/>
                <a:tab pos="7758113" algn="l"/>
                <a:tab pos="8207375" algn="l"/>
                <a:tab pos="8656638" algn="l"/>
              </a:tabLst>
            </a:pPr>
            <a:endParaRPr lang="en-GB" altLang="pt-BR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317843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838200" y="549275"/>
            <a:ext cx="8305800" cy="5832475"/>
          </a:xfrm>
        </p:spPr>
        <p:txBody>
          <a:bodyPr lIns="90000" tIns="46800" rIns="90000" bIns="46800">
            <a:normAutofit lnSpcReduction="10000"/>
          </a:bodyPr>
          <a:lstStyle/>
          <a:p>
            <a:pPr marL="173038" indent="-173038" algn="ctr" eaLnBrk="1" hangingPunct="1">
              <a:lnSpc>
                <a:spcPct val="103000"/>
              </a:lnSpc>
              <a:buClr>
                <a:schemeClr val="tx1"/>
              </a:buClr>
              <a:buFont typeface="Wingdings 3" pitchFamily="18" charset="2"/>
              <a:buNone/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  <a:defRPr/>
            </a:pPr>
            <a:r>
              <a:rPr lang="en-GB" altLang="pt-BR" sz="2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NORMAS CONSTITUCIONAIS</a:t>
            </a:r>
            <a:endParaRPr lang="en-GB" altLang="pt-BR" sz="2000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173038" indent="-173038" algn="just" eaLnBrk="1" hangingPunct="1">
              <a:lnSpc>
                <a:spcPct val="103000"/>
              </a:lnSpc>
              <a:buClr>
                <a:schemeClr val="tx1"/>
              </a:buClr>
              <a:buFont typeface="Wingdings 3" pitchFamily="18" charset="2"/>
              <a:buNone/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  <a:defRPr/>
            </a:pPr>
            <a:endParaRPr lang="en-GB" altLang="pt-BR" sz="2000" dirty="0" smtClean="0">
              <a:latin typeface="Arial" panose="020B0604020202020204" pitchFamily="34" charset="0"/>
            </a:endParaRPr>
          </a:p>
          <a:p>
            <a:pPr marL="173038" indent="-173038" algn="just" eaLnBrk="1" hangingPunct="1">
              <a:lnSpc>
                <a:spcPct val="103000"/>
              </a:lnSpc>
              <a:buClr>
                <a:schemeClr val="tx1"/>
              </a:buClr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  <a:defRPr/>
            </a:pPr>
            <a:r>
              <a:rPr lang="en-GB" altLang="pt-BR" sz="2400" b="1" dirty="0" err="1" smtClean="0">
                <a:latin typeface="Arial" panose="020B0604020202020204" pitchFamily="34" charset="0"/>
              </a:rPr>
              <a:t>Normas</a:t>
            </a:r>
            <a:r>
              <a:rPr lang="en-GB" altLang="pt-BR" sz="2400" b="1" dirty="0" smtClean="0">
                <a:latin typeface="Arial" panose="020B0604020202020204" pitchFamily="34" charset="0"/>
              </a:rPr>
              <a:t> </a:t>
            </a:r>
            <a:r>
              <a:rPr lang="en-GB" altLang="pt-BR" sz="2400" b="1" dirty="0" err="1" smtClean="0">
                <a:latin typeface="Arial" panose="020B0604020202020204" pitchFamily="34" charset="0"/>
              </a:rPr>
              <a:t>constitucionais</a:t>
            </a:r>
            <a:r>
              <a:rPr lang="en-GB" altLang="pt-BR" sz="2400" dirty="0" smtClean="0">
                <a:latin typeface="Arial" panose="020B0604020202020204" pitchFamily="34" charset="0"/>
              </a:rPr>
              <a:t> (</a:t>
            </a:r>
            <a:r>
              <a:rPr lang="en-GB" altLang="pt-BR" sz="2400" dirty="0" err="1" smtClean="0">
                <a:latin typeface="Arial" panose="020B0604020202020204" pitchFamily="34" charset="0"/>
              </a:rPr>
              <a:t>gênero</a:t>
            </a:r>
            <a:r>
              <a:rPr lang="en-GB" altLang="pt-BR" sz="2400" dirty="0" smtClean="0">
                <a:latin typeface="Arial" panose="020B0604020202020204" pitchFamily="34" charset="0"/>
              </a:rPr>
              <a:t>) </a:t>
            </a:r>
          </a:p>
          <a:p>
            <a:pPr marL="173038" indent="-173038" algn="just" eaLnBrk="1" hangingPunct="1">
              <a:lnSpc>
                <a:spcPct val="103000"/>
              </a:lnSpc>
              <a:buClr>
                <a:schemeClr val="tx1"/>
              </a:buClr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  <a:defRPr/>
            </a:pPr>
            <a:r>
              <a:rPr lang="en-GB" altLang="pt-BR" sz="2400" b="1" dirty="0" err="1" smtClean="0">
                <a:latin typeface="Arial" panose="020B0604020202020204" pitchFamily="34" charset="0"/>
              </a:rPr>
              <a:t>Valores</a:t>
            </a:r>
            <a:r>
              <a:rPr lang="en-GB" altLang="pt-BR" sz="2400" b="1" dirty="0" smtClean="0">
                <a:latin typeface="Arial" panose="020B0604020202020204" pitchFamily="34" charset="0"/>
              </a:rPr>
              <a:t>, </a:t>
            </a:r>
            <a:r>
              <a:rPr lang="en-GB" altLang="pt-BR" sz="2400" b="1" dirty="0" err="1" smtClean="0">
                <a:latin typeface="Arial" panose="020B0604020202020204" pitchFamily="34" charset="0"/>
              </a:rPr>
              <a:t>Princípios</a:t>
            </a:r>
            <a:r>
              <a:rPr lang="en-GB" altLang="pt-BR" sz="2400" b="1" dirty="0" smtClean="0">
                <a:latin typeface="Arial" panose="020B0604020202020204" pitchFamily="34" charset="0"/>
              </a:rPr>
              <a:t> e </a:t>
            </a:r>
            <a:r>
              <a:rPr lang="en-GB" altLang="pt-BR" sz="2400" b="1" dirty="0" err="1" smtClean="0">
                <a:latin typeface="Arial" panose="020B0604020202020204" pitchFamily="34" charset="0"/>
              </a:rPr>
              <a:t>Regras</a:t>
            </a:r>
            <a:r>
              <a:rPr lang="en-GB" altLang="pt-BR" sz="2400" b="1" dirty="0" smtClean="0">
                <a:latin typeface="Arial" panose="020B0604020202020204" pitchFamily="34" charset="0"/>
              </a:rPr>
              <a:t> </a:t>
            </a:r>
            <a:r>
              <a:rPr lang="en-GB" altLang="pt-BR" sz="2400" dirty="0" smtClean="0">
                <a:latin typeface="Arial" panose="020B0604020202020204" pitchFamily="34" charset="0"/>
              </a:rPr>
              <a:t>(</a:t>
            </a:r>
            <a:r>
              <a:rPr lang="en-GB" altLang="pt-BR" sz="2400" dirty="0" err="1" smtClean="0">
                <a:latin typeface="Arial" panose="020B0604020202020204" pitchFamily="34" charset="0"/>
              </a:rPr>
              <a:t>espécies</a:t>
            </a:r>
            <a:r>
              <a:rPr lang="en-GB" altLang="pt-BR" sz="2400" dirty="0" smtClean="0">
                <a:latin typeface="Arial" panose="020B0604020202020204" pitchFamily="34" charset="0"/>
              </a:rPr>
              <a:t> </a:t>
            </a:r>
            <a:r>
              <a:rPr lang="en-GB" altLang="pt-BR" sz="2400" dirty="0" err="1" smtClean="0">
                <a:latin typeface="Arial" panose="020B0604020202020204" pitchFamily="34" charset="0"/>
              </a:rPr>
              <a:t>normativas</a:t>
            </a:r>
            <a:r>
              <a:rPr lang="en-GB" altLang="pt-BR" sz="2400" dirty="0" smtClean="0">
                <a:latin typeface="Arial" panose="020B0604020202020204" pitchFamily="34" charset="0"/>
              </a:rPr>
              <a:t>) </a:t>
            </a:r>
            <a:r>
              <a:rPr lang="en-GB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alt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Alexy</a:t>
            </a:r>
            <a:r>
              <a:rPr lang="en-GB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Dworkin e Ávila)</a:t>
            </a:r>
            <a:endParaRPr lang="en-GB" alt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3038" indent="-173038" algn="ctr" eaLnBrk="1" hangingPunct="1">
              <a:lnSpc>
                <a:spcPct val="103000"/>
              </a:lnSpc>
              <a:buClr>
                <a:schemeClr val="tx1"/>
              </a:buClr>
              <a:buFont typeface="Wingdings 3" pitchFamily="18" charset="2"/>
              <a:buNone/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  <a:defRPr/>
            </a:pPr>
            <a:r>
              <a:rPr lang="en-GB" altLang="pt-BR" sz="2000" dirty="0" smtClean="0">
                <a:latin typeface="Arial" panose="020B0604020202020204" pitchFamily="34" charset="0"/>
              </a:rPr>
              <a:t> </a:t>
            </a:r>
          </a:p>
          <a:p>
            <a:pPr marL="173038" indent="-173038" algn="ctr" eaLnBrk="1" hangingPunct="1">
              <a:lnSpc>
                <a:spcPct val="103000"/>
              </a:lnSpc>
              <a:buClr>
                <a:schemeClr val="tx1"/>
              </a:buClr>
              <a:buFont typeface="Wingdings 3" pitchFamily="18" charset="2"/>
              <a:buNone/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  <a:defRPr/>
            </a:pPr>
            <a:r>
              <a:rPr lang="en-GB" altLang="pt-BR" sz="2000" dirty="0" smtClean="0">
                <a:latin typeface="Arial" panose="020B0604020202020204" pitchFamily="34" charset="0"/>
              </a:rPr>
              <a:t> </a:t>
            </a:r>
            <a:r>
              <a:rPr lang="en-GB" altLang="pt-BR" sz="2400" b="1" dirty="0" smtClean="0">
                <a:latin typeface="Arial" panose="020B0604020202020204" pitchFamily="34" charset="0"/>
              </a:rPr>
              <a:t>NOVAS FUNÇÕES DOS PRINCÍPIOS CONSTITUCIONAIS</a:t>
            </a:r>
            <a:r>
              <a:rPr lang="en-GB" altLang="pt-BR" sz="2000" dirty="0" smtClean="0">
                <a:latin typeface="Arial" panose="020B0604020202020204" pitchFamily="34" charset="0"/>
              </a:rPr>
              <a:t>: </a:t>
            </a:r>
          </a:p>
          <a:p>
            <a:pPr marL="0" indent="0" algn="just" eaLnBrk="1" hangingPunct="1">
              <a:lnSpc>
                <a:spcPct val="103000"/>
              </a:lnSpc>
              <a:buClr>
                <a:schemeClr val="tx1"/>
              </a:buClr>
              <a:buFont typeface="Wingdings 3" pitchFamily="18" charset="2"/>
              <a:buNone/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  <a:defRPr/>
            </a:pPr>
            <a:endParaRPr lang="en-GB" altLang="pt-BR" sz="2000" dirty="0" smtClean="0">
              <a:latin typeface="Arial" panose="020B0604020202020204" pitchFamily="34" charset="0"/>
            </a:endParaRPr>
          </a:p>
          <a:p>
            <a:pPr marL="173038" indent="-173038" algn="just" eaLnBrk="1" hangingPunct="1">
              <a:lnSpc>
                <a:spcPct val="103000"/>
              </a:lnSpc>
              <a:buClr>
                <a:schemeClr val="tx1"/>
              </a:buClr>
              <a:buFont typeface="Symbol" panose="05050102010706020507" pitchFamily="18" charset="2"/>
              <a:buChar char="®"/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  <a:defRPr/>
            </a:pPr>
            <a:r>
              <a:rPr lang="en-GB" altLang="pt-BR" sz="2000" dirty="0" smtClean="0">
                <a:latin typeface="Arial" panose="020B0604020202020204" pitchFamily="34" charset="0"/>
              </a:rPr>
              <a:t>INFORMATIVA</a:t>
            </a:r>
          </a:p>
          <a:p>
            <a:pPr marL="173038" indent="-173038" algn="just" eaLnBrk="1" hangingPunct="1">
              <a:lnSpc>
                <a:spcPct val="103000"/>
              </a:lnSpc>
              <a:buClr>
                <a:schemeClr val="tx1"/>
              </a:buClr>
              <a:buFont typeface="Symbol" panose="05050102010706020507" pitchFamily="18" charset="2"/>
              <a:buChar char="®"/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  <a:defRPr/>
            </a:pPr>
            <a:r>
              <a:rPr lang="en-GB" altLang="pt-BR" sz="2000" dirty="0" smtClean="0">
                <a:latin typeface="Arial" panose="020B0604020202020204" pitchFamily="34" charset="0"/>
              </a:rPr>
              <a:t>INTERPRETATIVA </a:t>
            </a:r>
          </a:p>
          <a:p>
            <a:pPr marL="173038" indent="-173038" algn="just" eaLnBrk="1" hangingPunct="1">
              <a:lnSpc>
                <a:spcPct val="103000"/>
              </a:lnSpc>
              <a:buClr>
                <a:schemeClr val="tx1"/>
              </a:buClr>
              <a:buFont typeface="Symbol" panose="05050102010706020507" pitchFamily="18" charset="2"/>
              <a:buChar char="®"/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  <a:defRPr/>
            </a:pPr>
            <a:r>
              <a:rPr lang="en-GB" altLang="pt-BR" sz="2000" b="1" dirty="0" smtClean="0">
                <a:latin typeface="Arial" panose="020B0604020202020204" pitchFamily="34" charset="0"/>
              </a:rPr>
              <a:t>NORMATIVA</a:t>
            </a:r>
          </a:p>
          <a:p>
            <a:pPr marL="173038" indent="-173038" algn="ctr" eaLnBrk="1" hangingPunct="1">
              <a:lnSpc>
                <a:spcPct val="103000"/>
              </a:lnSpc>
              <a:buClr>
                <a:schemeClr val="tx1"/>
              </a:buClr>
              <a:buFont typeface="Symbol" panose="05050102010706020507" pitchFamily="18" charset="2"/>
              <a:buNone/>
              <a:tabLst>
                <a:tab pos="1622425" algn="l"/>
                <a:tab pos="2071688" algn="l"/>
                <a:tab pos="2520950" algn="l"/>
                <a:tab pos="2970213" algn="l"/>
                <a:tab pos="3419475" algn="l"/>
                <a:tab pos="3868738" algn="l"/>
                <a:tab pos="4318000" algn="l"/>
                <a:tab pos="4767263" algn="l"/>
                <a:tab pos="5216525" algn="l"/>
                <a:tab pos="5665788" algn="l"/>
                <a:tab pos="6115050" algn="l"/>
                <a:tab pos="6564313" algn="l"/>
                <a:tab pos="7013575" algn="l"/>
                <a:tab pos="7462838" algn="l"/>
                <a:tab pos="7912100" algn="l"/>
                <a:tab pos="8361363" algn="l"/>
                <a:tab pos="8810625" algn="l"/>
                <a:tab pos="9259888" algn="l"/>
              </a:tabLst>
              <a:defRPr/>
            </a:pPr>
            <a:endParaRPr lang="en-GB" altLang="pt-BR" sz="2000" b="1" u="sng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2639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6945</TotalTime>
  <Words>2906</Words>
  <Application>Microsoft Office PowerPoint</Application>
  <PresentationFormat>Apresentação na tela (4:3)</PresentationFormat>
  <Paragraphs>244</Paragraphs>
  <Slides>33</Slides>
  <Notes>32</Notes>
  <HiddenSlides>0</HiddenSlides>
  <MMClips>0</MMClips>
  <ScaleCrop>false</ScaleCrop>
  <HeadingPairs>
    <vt:vector size="6" baseType="variant">
      <vt:variant>
        <vt:lpstr>Fontes usadas</vt:lpstr>
      </vt:variant>
      <vt:variant>
        <vt:i4>13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47" baseType="lpstr">
      <vt:lpstr>ＭＳ Ｐゴシック</vt:lpstr>
      <vt:lpstr>Arial</vt:lpstr>
      <vt:lpstr>Bitstream Vera Sans</vt:lpstr>
      <vt:lpstr>Calibri</vt:lpstr>
      <vt:lpstr>Lucida Sans Unicode</vt:lpstr>
      <vt:lpstr>StarSymbol</vt:lpstr>
      <vt:lpstr>Symbol</vt:lpstr>
      <vt:lpstr>Times New Roman</vt:lpstr>
      <vt:lpstr>Tw Cen MT</vt:lpstr>
      <vt:lpstr>Tw Cen MT Condensed</vt:lpstr>
      <vt:lpstr>Verdana</vt:lpstr>
      <vt:lpstr>Wingdings</vt:lpstr>
      <vt:lpstr>Wingdings 3</vt:lpstr>
      <vt:lpstr>Integral</vt:lpstr>
      <vt:lpstr> O NOVO CPC E O PROCESSO DO TRABALHO</vt:lpstr>
      <vt:lpstr>Estrutura do Novo CPC</vt:lpstr>
      <vt:lpstr>Estrutura do Novo CPC</vt:lpstr>
      <vt:lpstr>Estado Democrático de Direito</vt:lpstr>
      <vt:lpstr>A Principiologia do Novo CPC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Heterointegração do CPC e a CLT</vt:lpstr>
      <vt:lpstr>As Lacunas do Direito</vt:lpstr>
      <vt:lpstr> O Peso dos Princípios Constitucionais na Colmatação das Lacunas</vt:lpstr>
      <vt:lpstr>Enunciado 66 - 1ª Jornada DT e DPT (2007)</vt:lpstr>
      <vt:lpstr>Lacunas Ontológicas e Axiológicas</vt:lpstr>
      <vt:lpstr>Aplicação Prática</vt:lpstr>
      <vt:lpstr>Aplicação Prática</vt:lpstr>
      <vt:lpstr>Aplicação Prática</vt:lpstr>
      <vt:lpstr>Temas Polêmicos</vt:lpstr>
      <vt:lpstr>A Desconsideração da Personalidade Jurídica no Novo CPC</vt:lpstr>
      <vt:lpstr>A Desconsideração da Personalidade Jurídica no Novo CPC</vt:lpstr>
      <vt:lpstr>A Desconsideração da Personalidade Jurídica no Novo CPC</vt:lpstr>
      <vt:lpstr>A Desconsideração da Personalidade Jurídica no Novo CPC</vt:lpstr>
      <vt:lpstr>Temas Polêmicos</vt:lpstr>
      <vt:lpstr> Ônus da Prova </vt:lpstr>
      <vt:lpstr>Fundamentação da Sentença</vt:lpstr>
      <vt:lpstr>Fundamentação da Sentença</vt:lpstr>
      <vt:lpstr>Fundamentação da Sentença</vt:lpstr>
      <vt:lpstr> EFEITOS VINCULANTES: “JUIZ BOCA DOS TRIBUNAIS” </vt:lpstr>
      <vt:lpstr> EFEITOS VINCULANTES: “JUIZ BOCA DOS TRIBUNAIS” </vt:lpstr>
      <vt:lpstr>CONCLUSÃO</vt:lpstr>
      <vt:lpstr>Principais Livros do Prof. Bezerra Leite</vt:lpstr>
    </vt:vector>
  </TitlesOfParts>
  <Company>FDV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FDV – Faculdade de Direito de Vitória</dc:title>
  <dc:creator>CamilaU</dc:creator>
  <cp:lastModifiedBy>Carlos Henrique B Leite</cp:lastModifiedBy>
  <cp:revision>734</cp:revision>
  <cp:lastPrinted>2015-05-25T21:24:43Z</cp:lastPrinted>
  <dcterms:created xsi:type="dcterms:W3CDTF">2007-06-21T18:36:01Z</dcterms:created>
  <dcterms:modified xsi:type="dcterms:W3CDTF">2016-02-26T10:27:40Z</dcterms:modified>
</cp:coreProperties>
</file>